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27" r:id="rId2"/>
    <p:sldMasterId id="2147483739" r:id="rId3"/>
    <p:sldMasterId id="2147483751" r:id="rId4"/>
    <p:sldMasterId id="2147483763" r:id="rId5"/>
    <p:sldMasterId id="2147483775" r:id="rId6"/>
    <p:sldMasterId id="2147483811" r:id="rId7"/>
  </p:sldMasterIdLst>
  <p:notesMasterIdLst>
    <p:notesMasterId r:id="rId81"/>
  </p:notesMasterIdLst>
  <p:sldIdLst>
    <p:sldId id="649" r:id="rId8"/>
    <p:sldId id="1183" r:id="rId9"/>
    <p:sldId id="1110" r:id="rId10"/>
    <p:sldId id="1155" r:id="rId11"/>
    <p:sldId id="1156" r:id="rId12"/>
    <p:sldId id="1111" r:id="rId13"/>
    <p:sldId id="1108" r:id="rId14"/>
    <p:sldId id="1114" r:id="rId15"/>
    <p:sldId id="1115" r:id="rId16"/>
    <p:sldId id="1070" r:id="rId17"/>
    <p:sldId id="1072" r:id="rId18"/>
    <p:sldId id="1116" r:id="rId19"/>
    <p:sldId id="1130" r:id="rId20"/>
    <p:sldId id="1131" r:id="rId21"/>
    <p:sldId id="1132" r:id="rId22"/>
    <p:sldId id="1172" r:id="rId23"/>
    <p:sldId id="1138" r:id="rId24"/>
    <p:sldId id="1133" r:id="rId25"/>
    <p:sldId id="1134" r:id="rId26"/>
    <p:sldId id="1135" r:id="rId27"/>
    <p:sldId id="1136" r:id="rId28"/>
    <p:sldId id="1141" r:id="rId29"/>
    <p:sldId id="1120" r:id="rId30"/>
    <p:sldId id="1117" r:id="rId31"/>
    <p:sldId id="1139" r:id="rId32"/>
    <p:sldId id="1127" r:id="rId33"/>
    <p:sldId id="1118" r:id="rId34"/>
    <p:sldId id="1142" r:id="rId35"/>
    <p:sldId id="1137" r:id="rId36"/>
    <p:sldId id="1121" r:id="rId37"/>
    <p:sldId id="1119" r:id="rId38"/>
    <p:sldId id="1122" r:id="rId39"/>
    <p:sldId id="1123" r:id="rId40"/>
    <p:sldId id="1124" r:id="rId41"/>
    <p:sldId id="1144" r:id="rId42"/>
    <p:sldId id="1145" r:id="rId43"/>
    <p:sldId id="1146" r:id="rId44"/>
    <p:sldId id="1148" r:id="rId45"/>
    <p:sldId id="1149" r:id="rId46"/>
    <p:sldId id="1153" r:id="rId47"/>
    <p:sldId id="1150" r:id="rId48"/>
    <p:sldId id="1151" r:id="rId49"/>
    <p:sldId id="1152" r:id="rId50"/>
    <p:sldId id="1147" r:id="rId51"/>
    <p:sldId id="1143" r:id="rId52"/>
    <p:sldId id="1125" r:id="rId53"/>
    <p:sldId id="1154" r:id="rId54"/>
    <p:sldId id="1157" r:id="rId55"/>
    <p:sldId id="1160" r:id="rId56"/>
    <p:sldId id="1161" r:id="rId57"/>
    <p:sldId id="1158" r:id="rId58"/>
    <p:sldId id="1159" r:id="rId59"/>
    <p:sldId id="1128" r:id="rId60"/>
    <p:sldId id="1126" r:id="rId61"/>
    <p:sldId id="1162" r:id="rId62"/>
    <p:sldId id="1163" r:id="rId63"/>
    <p:sldId id="1164" r:id="rId64"/>
    <p:sldId id="1165" r:id="rId65"/>
    <p:sldId id="1173" r:id="rId66"/>
    <p:sldId id="1174" r:id="rId67"/>
    <p:sldId id="1175" r:id="rId68"/>
    <p:sldId id="1176" r:id="rId69"/>
    <p:sldId id="1177" r:id="rId70"/>
    <p:sldId id="1166" r:id="rId71"/>
    <p:sldId id="1178" r:id="rId72"/>
    <p:sldId id="1179" r:id="rId73"/>
    <p:sldId id="1180" r:id="rId74"/>
    <p:sldId id="1181" r:id="rId75"/>
    <p:sldId id="1167" r:id="rId76"/>
    <p:sldId id="1182" r:id="rId77"/>
    <p:sldId id="1170" r:id="rId78"/>
    <p:sldId id="1168" r:id="rId79"/>
    <p:sldId id="1054" r:id="rId8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FC"/>
    <a:srgbClr val="0066CC"/>
    <a:srgbClr val="000000"/>
    <a:srgbClr val="FFD5D6"/>
    <a:srgbClr val="FFA7A9"/>
    <a:srgbClr val="FF7C80"/>
    <a:srgbClr val="FF6D6D"/>
    <a:srgbClr val="6699FF"/>
    <a:srgbClr val="0033CC"/>
    <a:srgbClr val="242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90" autoAdjust="0"/>
  </p:normalViewPr>
  <p:slideViewPr>
    <p:cSldViewPr>
      <p:cViewPr varScale="1">
        <p:scale>
          <a:sx n="81" d="100"/>
          <a:sy n="81" d="100"/>
        </p:scale>
        <p:origin x="127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presProps" Target="presProps.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Lucida Sans Unicode" pitchFamily="34" charset="0"/>
                <a:ea typeface="黑体" pitchFamily="49" charset="-122"/>
              </a:defRPr>
            </a:lvl1pPr>
          </a:lstStyle>
          <a:p>
            <a:pPr>
              <a:defRPr/>
            </a:pPr>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Lucida Sans Unicode" pitchFamily="34" charset="0"/>
                <a:ea typeface="黑体" pitchFamily="49" charset="-122"/>
              </a:defRPr>
            </a:lvl1pPr>
          </a:lstStyle>
          <a:p>
            <a:pPr>
              <a:defRPr/>
            </a:pPr>
            <a:fld id="{8EC6731E-A202-4C2C-AFE9-127045AE6FA6}" type="datetimeFigureOut">
              <a:rPr lang="zh-CN" altLang="en-US"/>
              <a:pPr>
                <a:defRPr/>
              </a:pPr>
              <a:t>2017/9/19</a:t>
            </a:fld>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Lucida Sans Unicode" pitchFamily="34" charset="0"/>
                <a:ea typeface="黑体" pitchFamily="49" charset="-122"/>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Lucida Sans Unicode" pitchFamily="34" charset="0"/>
                <a:ea typeface="黑体" pitchFamily="49" charset="-122"/>
              </a:defRPr>
            </a:lvl1pPr>
          </a:lstStyle>
          <a:p>
            <a:pPr>
              <a:defRPr/>
            </a:pPr>
            <a:fld id="{A65BA87F-1DCC-4BAA-8D74-A223A51D0181}" type="slidenum">
              <a:rPr lang="zh-CN" altLang="en-US"/>
              <a:pPr>
                <a:defRPr/>
              </a:pPr>
              <a:t>‹#›</a:t>
            </a:fld>
            <a:endParaRPr lang="en-US" altLang="zh-CN"/>
          </a:p>
        </p:txBody>
      </p:sp>
    </p:spTree>
    <p:extLst>
      <p:ext uri="{BB962C8B-B14F-4D97-AF65-F5344CB8AC3E}">
        <p14:creationId xmlns:p14="http://schemas.microsoft.com/office/powerpoint/2010/main" val="35111866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67544" y="1268760"/>
            <a:ext cx="8229600" cy="4896544"/>
          </a:xfrm>
        </p:spPr>
        <p:txBody>
          <a:bodyPr/>
          <a:lstStyle>
            <a:lvl1pPr marL="342900" indent="-342900">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742950" indent="-285750">
              <a:buClr>
                <a:srgbClr val="002060"/>
              </a:buClr>
              <a:buSzPct val="100000"/>
              <a:buFont typeface="Times New Roman" panose="02020603050405020304" pitchFamily="18" charset="0"/>
              <a:buChar char="₠"/>
              <a:defRPr b="0">
                <a:solidFill>
                  <a:schemeClr val="tx1"/>
                </a:solidFill>
                <a:latin typeface="+mn-ea"/>
                <a:ea typeface="+mn-ea"/>
              </a:defRPr>
            </a:lvl2pPr>
            <a:lvl3pPr marL="1143000" indent="-228600">
              <a:buClr>
                <a:srgbClr val="DE0000"/>
              </a:buClr>
              <a:buSzPct val="80000"/>
              <a:buFont typeface="黑体" panose="02010609060101010101" pitchFamily="49" charset="-122"/>
              <a:buChar char="☉"/>
              <a:defRPr>
                <a:latin typeface="+mn-ea"/>
                <a:ea typeface="+mn-ea"/>
              </a:defRPr>
            </a:lvl3pPr>
            <a:lvl4pPr marL="1600200" indent="-228600">
              <a:buClr>
                <a:srgbClr val="002060"/>
              </a:buClr>
              <a:buSzPct val="60000"/>
              <a:buFont typeface="黑体" panose="02010609060101010101" pitchFamily="49" charset="-122"/>
              <a:buChar char="◆"/>
              <a:defRPr>
                <a:latin typeface="+mn-ea"/>
                <a:ea typeface="+mn-ea"/>
              </a:defRPr>
            </a:lvl4pPr>
            <a:lvl5pPr marL="2057400" indent="-22860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4824536" cy="461665"/>
          </a:xfrm>
          <a:prstGeom prst="rect">
            <a:avLst/>
          </a:prstGeom>
          <a:noFill/>
        </p:spPr>
        <p:txBody>
          <a:bodyPr wrap="square" rtlCol="0">
            <a:spAutoFit/>
          </a:bodyPr>
          <a:lstStyle/>
          <a:p>
            <a:pPr fontAlgn="auto">
              <a:spcBef>
                <a:spcPts val="0"/>
              </a:spcBef>
              <a:spcAft>
                <a:spcPts val="0"/>
              </a:spcAft>
            </a:pPr>
            <a:r>
              <a:rPr lang="zh-CN" altLang="en-US" sz="24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Tree>
    <p:extLst>
      <p:ext uri="{BB962C8B-B14F-4D97-AF65-F5344CB8AC3E}">
        <p14:creationId xmlns:p14="http://schemas.microsoft.com/office/powerpoint/2010/main" val="2371548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869560" cy="954360"/>
          </a:xfrm>
        </p:spPr>
        <p:txBody>
          <a:bodyPr>
            <a:normAutofit/>
          </a:bodyPr>
          <a:lstStyle>
            <a:lvl1pPr algn="l">
              <a:defRPr lang="zh-CN" altLang="en-US" sz="4000" b="1" kern="1200" dirty="0">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457200" y="1268760"/>
            <a:ext cx="8229600" cy="4968552"/>
          </a:xfrm>
        </p:spPr>
        <p:txBody>
          <a:bodyPr/>
          <a:lstStyle>
            <a:lvl1pPr marL="342900" indent="-342900">
              <a:buClr>
                <a:schemeClr val="accent5">
                  <a:lumMod val="75000"/>
                </a:schemeClr>
              </a:buClr>
              <a:buSzPct val="80000"/>
              <a:buFont typeface="Wingdings" pitchFamily="2" charset="2"/>
              <a:buChar char="p"/>
              <a:defRPr lang="zh-CN" altLang="en-US" sz="3200" b="1" kern="1200" dirty="0" smtClean="0">
                <a:solidFill>
                  <a:srgbClr val="242790"/>
                </a:solidFill>
                <a:latin typeface="黑体" pitchFamily="49" charset="-122"/>
                <a:ea typeface="黑体" pitchFamily="49" charset="-122"/>
                <a:cs typeface="+mn-cs"/>
              </a:defRPr>
            </a:lvl1pPr>
            <a:lvl2pPr marL="742950" indent="-285750">
              <a:buClr>
                <a:schemeClr val="accent5">
                  <a:lumMod val="75000"/>
                </a:schemeClr>
              </a:buClr>
              <a:buSzPct val="70000"/>
              <a:buFont typeface="Wingdings" pitchFamily="2" charset="2"/>
              <a:buChar char="n"/>
              <a:defRPr lang="zh-CN" altLang="en-US" sz="2800" b="0" kern="1200" dirty="0" smtClean="0">
                <a:solidFill>
                  <a:schemeClr val="tx1"/>
                </a:solidFill>
                <a:latin typeface="+mn-ea"/>
                <a:ea typeface="+mn-ea"/>
                <a:cs typeface="+mn-cs"/>
              </a:defRPr>
            </a:lvl2pPr>
            <a:lvl3pPr marL="1143000" indent="-228600">
              <a:buClr>
                <a:schemeClr val="accent5">
                  <a:lumMod val="75000"/>
                </a:schemeClr>
              </a:buClr>
              <a:buSzPct val="70000"/>
              <a:buFont typeface="Wingdings" pitchFamily="2" charset="2"/>
              <a:buChar char="p"/>
              <a:defRPr lang="zh-CN" altLang="en-US" sz="2400" kern="1200" dirty="0" smtClean="0">
                <a:solidFill>
                  <a:schemeClr val="tx1"/>
                </a:solidFill>
                <a:latin typeface="+mn-ea"/>
                <a:ea typeface="+mn-ea"/>
                <a:cs typeface="+mn-cs"/>
              </a:defRPr>
            </a:lvl3pPr>
            <a:lvl4pPr marL="1600200" indent="-228600">
              <a:buClr>
                <a:schemeClr val="accent5">
                  <a:lumMod val="75000"/>
                </a:schemeClr>
              </a:buClr>
              <a:buSzPct val="60000"/>
              <a:buFont typeface="Wingdings" pitchFamily="2" charset="2"/>
              <a:buChar char="n"/>
              <a:defRPr lang="zh-CN" altLang="en-US" sz="2000" kern="1200" dirty="0" smtClean="0">
                <a:solidFill>
                  <a:schemeClr val="tx1"/>
                </a:solidFill>
                <a:latin typeface="+mn-ea"/>
                <a:ea typeface="+mn-ea"/>
                <a:cs typeface="+mn-cs"/>
              </a:defRPr>
            </a:lvl4pPr>
            <a:lvl5pPr marL="2057400" indent="-228600">
              <a:defRPr lang="zh-CN" altLang="en-US" sz="2000" kern="1200" dirty="0">
                <a:solidFill>
                  <a:schemeClr val="tx1"/>
                </a:solidFill>
                <a:latin typeface="+mn-lt"/>
                <a:ea typeface="+mn-ea"/>
                <a:cs typeface="+mn-cs"/>
              </a:defRPr>
            </a:lvl5pPr>
          </a:lstStyle>
          <a:p>
            <a:pPr marL="342900" lvl="0" indent="-342900" algn="l" defTabSz="914400" rtl="0" eaLnBrk="1" latinLnBrk="0" hangingPunct="1">
              <a:spcBef>
                <a:spcPct val="20000"/>
              </a:spcBef>
              <a:buClr>
                <a:srgbClr val="FF1515"/>
              </a:buClr>
              <a:buSzPct val="80000"/>
              <a:buFont typeface="黑体" panose="02010609060101010101" pitchFamily="49" charset="-122"/>
              <a:buChar char="◎"/>
            </a:pPr>
            <a:r>
              <a:rPr lang="zh-CN" altLang="en-US" dirty="0"/>
              <a:t>单击此处编辑母版文本样式</a:t>
            </a:r>
          </a:p>
          <a:p>
            <a:pPr marL="742950" lvl="1" indent="-285750" algn="l" defTabSz="914400" rtl="0" eaLnBrk="1" latinLnBrk="0" hangingPunct="1">
              <a:spcBef>
                <a:spcPct val="20000"/>
              </a:spcBef>
              <a:buClr>
                <a:srgbClr val="002060"/>
              </a:buClr>
              <a:buSzPct val="100000"/>
              <a:buFont typeface="Times New Roman" panose="02020603050405020304" pitchFamily="18" charset="0"/>
              <a:buChar char="₠"/>
            </a:pPr>
            <a:r>
              <a:rPr lang="zh-CN" altLang="en-US" dirty="0"/>
              <a:t>第二级</a:t>
            </a:r>
          </a:p>
          <a:p>
            <a:pPr marL="1143000" lvl="2" indent="-228600" algn="l" defTabSz="914400" rtl="0" eaLnBrk="1" latinLnBrk="0" hangingPunct="1">
              <a:spcBef>
                <a:spcPct val="20000"/>
              </a:spcBef>
              <a:buClr>
                <a:srgbClr val="DE0000"/>
              </a:buClr>
              <a:buSzPct val="80000"/>
              <a:buFont typeface="黑体" panose="02010609060101010101" pitchFamily="49" charset="-122"/>
              <a:buChar char="☉"/>
            </a:pPr>
            <a:r>
              <a:rPr lang="zh-CN" altLang="en-US" dirty="0"/>
              <a:t>第三级</a:t>
            </a:r>
          </a:p>
          <a:p>
            <a:pPr marL="1600200" lvl="3" indent="-228600" algn="l" defTabSz="914400" rtl="0" eaLnBrk="1" latinLnBrk="0" hangingPunct="1">
              <a:spcBef>
                <a:spcPct val="20000"/>
              </a:spcBef>
              <a:buClr>
                <a:srgbClr val="002060"/>
              </a:buClr>
              <a:buSzPct val="60000"/>
              <a:buFont typeface="黑体" panose="02010609060101010101" pitchFamily="49" charset="-122"/>
              <a:buChar char="◆"/>
            </a:pPr>
            <a:r>
              <a:rPr lang="zh-CN" altLang="en-US" dirty="0"/>
              <a:t>第四级</a:t>
            </a:r>
          </a:p>
          <a:p>
            <a:pPr marL="2057400" lvl="4" indent="-228600" algn="l" defTabSz="914400" rtl="0" eaLnBrk="1" latinLnBrk="0" hangingPunct="1">
              <a:spcBef>
                <a:spcPct val="20000"/>
              </a:spcBef>
              <a:buClr>
                <a:srgbClr val="FF0000"/>
              </a:buClr>
              <a:buFont typeface="Arial" panose="020B0604020202020204" pitchFamily="34" charset="0"/>
              <a:buChar char="●"/>
            </a:pPr>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619672" y="6237312"/>
            <a:ext cx="6624736" cy="400110"/>
          </a:xfrm>
          <a:prstGeom prst="rect">
            <a:avLst/>
          </a:prstGeom>
          <a:noFill/>
        </p:spPr>
        <p:txBody>
          <a:bodyPr wrap="square" rtlCol="0">
            <a:spAutoFit/>
          </a:bodyPr>
          <a:lstStyle/>
          <a:p>
            <a:pPr fontAlgn="auto">
              <a:spcBef>
                <a:spcPts val="0"/>
              </a:spcBef>
              <a:spcAft>
                <a:spcPts val="0"/>
              </a:spcAft>
            </a:pPr>
            <a:r>
              <a:rPr lang="zh-CN" altLang="en-US" sz="2000" b="1" dirty="0">
                <a:solidFill>
                  <a:schemeClr val="accent5">
                    <a:lumMod val="75000"/>
                  </a:schemeClr>
                </a:solidFill>
                <a:effectLst/>
                <a:latin typeface="华文行楷"/>
                <a:ea typeface="华文行楷"/>
                <a:cs typeface="华文行楷"/>
              </a:rPr>
              <a:t>计算机学院</a:t>
            </a:r>
            <a:r>
              <a:rPr lang="en-US" altLang="zh-CN" sz="2000" b="1" dirty="0">
                <a:solidFill>
                  <a:schemeClr val="accent5">
                    <a:lumMod val="75000"/>
                  </a:schemeClr>
                </a:solidFill>
                <a:effectLst/>
                <a:latin typeface="华文行楷"/>
                <a:ea typeface="华文行楷"/>
                <a:cs typeface="华文行楷"/>
              </a:rPr>
              <a:t>    </a:t>
            </a:r>
            <a:r>
              <a:rPr lang="zh-CN" altLang="en-US" sz="2000" b="1" dirty="0">
                <a:solidFill>
                  <a:schemeClr val="accent5">
                    <a:lumMod val="75000"/>
                  </a:schemeClr>
                </a:solidFill>
                <a:effectLst/>
                <a:latin typeface="华文行楷"/>
                <a:ea typeface="华文行楷"/>
                <a:cs typeface="华文行楷"/>
              </a:rPr>
              <a:t>系统结构与系统软件实验室</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16" r:id="rId1"/>
    <p:sldLayoutId id="2147483838"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2017/9/19</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812"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w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2008" y="1806499"/>
            <a:ext cx="9252520" cy="2198565"/>
          </a:xfrm>
        </p:spPr>
        <p:txBody>
          <a:bodyPr/>
          <a:lstStyle/>
          <a:p>
            <a:r>
              <a:rPr lang="zh-CN" altLang="en-US" sz="5400" b="1" dirty="0">
                <a:solidFill>
                  <a:srgbClr val="3E3EFC"/>
                </a:solidFill>
                <a:effectLst/>
                <a:latin typeface="华文隶书" panose="02010800040101010101" pitchFamily="2" charset="-122"/>
                <a:ea typeface="华文隶书" panose="02010800040101010101" pitchFamily="2" charset="-122"/>
              </a:rPr>
              <a:t>软硬件课程贯通教学实验系统</a:t>
            </a:r>
            <a:br>
              <a:rPr lang="en-US" altLang="zh-CN" sz="5400" b="1" dirty="0">
                <a:solidFill>
                  <a:srgbClr val="3E3EFC"/>
                </a:solidFill>
                <a:effectLst/>
                <a:latin typeface="华文隶书" panose="02010800040101010101" pitchFamily="2" charset="-122"/>
                <a:ea typeface="华文隶书" panose="02010800040101010101" pitchFamily="2" charset="-122"/>
              </a:rPr>
            </a:br>
            <a:r>
              <a:rPr lang="zh-CN" altLang="en-US" sz="5400" b="1" dirty="0">
                <a:solidFill>
                  <a:srgbClr val="3E3EFC"/>
                </a:solidFill>
                <a:effectLst/>
                <a:latin typeface="华文隶书" panose="02010800040101010101" pitchFamily="2" charset="-122"/>
                <a:ea typeface="华文隶书" panose="02010800040101010101" pitchFamily="2" charset="-122"/>
              </a:rPr>
              <a:t>接口说明</a:t>
            </a:r>
            <a:endParaRPr lang="zh-CN" altLang="en-US" sz="3800" b="1" dirty="0">
              <a:solidFill>
                <a:srgbClr val="3E3EFC"/>
              </a:solidFill>
              <a:effectLst/>
              <a:latin typeface="Comic Sans MS" panose="030F0702030302020204" pitchFamily="66" charset="0"/>
              <a:ea typeface="华文行楷" panose="02010800040101010101" pitchFamily="2" charset="-122"/>
            </a:endParaRPr>
          </a:p>
        </p:txBody>
      </p:sp>
      <p:sp>
        <p:nvSpPr>
          <p:cNvPr id="3" name="副标题 2"/>
          <p:cNvSpPr>
            <a:spLocks noGrp="1"/>
          </p:cNvSpPr>
          <p:nvPr>
            <p:ph type="subTitle" idx="1"/>
          </p:nvPr>
        </p:nvSpPr>
        <p:spPr/>
        <p:txBody>
          <a:bodyPr>
            <a:normAutofit/>
          </a:bodyPr>
          <a:lstStyle/>
          <a:p>
            <a:r>
              <a:rPr lang="zh-CN" altLang="en-US" b="1" dirty="0">
                <a:latin typeface="仿宋"/>
                <a:ea typeface="仿宋"/>
                <a:cs typeface="仿宋"/>
              </a:rPr>
              <a:t>浙江大学 计算机学院</a:t>
            </a:r>
            <a:r>
              <a:rPr lang="en-US" altLang="zh-CN" b="1" dirty="0">
                <a:latin typeface="仿宋"/>
                <a:ea typeface="仿宋"/>
                <a:cs typeface="仿宋"/>
              </a:rPr>
              <a:t> </a:t>
            </a:r>
            <a:r>
              <a:rPr lang="zh-CN" altLang="en-US" b="1" dirty="0">
                <a:latin typeface="仿宋"/>
                <a:ea typeface="仿宋"/>
                <a:cs typeface="仿宋"/>
              </a:rPr>
              <a:t>施青松</a:t>
            </a:r>
            <a:endParaRPr lang="en-US" altLang="zh-CN" b="1" dirty="0">
              <a:latin typeface="仿宋"/>
              <a:ea typeface="仿宋"/>
              <a:cs typeface="仿宋"/>
            </a:endParaRPr>
          </a:p>
          <a:p>
            <a:endParaRPr lang="en-US" altLang="zh-CN" b="1" dirty="0">
              <a:latin typeface="仿宋"/>
              <a:ea typeface="仿宋"/>
              <a:cs typeface="仿宋"/>
            </a:endParaRPr>
          </a:p>
          <a:p>
            <a:r>
              <a:rPr lang="en-US" altLang="zh-CN" b="1" dirty="0">
                <a:latin typeface="仿宋"/>
                <a:ea typeface="仿宋"/>
                <a:cs typeface="仿宋"/>
              </a:rPr>
              <a:t>2017</a:t>
            </a:r>
            <a:r>
              <a:rPr lang="zh-CN" altLang="en-US" b="1" dirty="0">
                <a:latin typeface="仿宋"/>
                <a:ea typeface="仿宋"/>
                <a:cs typeface="仿宋"/>
              </a:rPr>
              <a:t>年 </a:t>
            </a:r>
            <a:r>
              <a:rPr lang="en-US" altLang="zh-CN" b="1" dirty="0">
                <a:latin typeface="仿宋"/>
                <a:ea typeface="仿宋"/>
                <a:cs typeface="仿宋"/>
              </a:rPr>
              <a:t>9</a:t>
            </a:r>
            <a:r>
              <a:rPr lang="zh-CN" altLang="en-US" b="1" dirty="0">
                <a:latin typeface="仿宋"/>
                <a:ea typeface="仿宋"/>
                <a:cs typeface="仿宋"/>
              </a:rPr>
              <a:t>月</a:t>
            </a:r>
            <a:r>
              <a:rPr lang="en-US" altLang="zh-CN" b="1" dirty="0">
                <a:latin typeface="仿宋"/>
                <a:ea typeface="仿宋"/>
                <a:cs typeface="仿宋"/>
              </a:rPr>
              <a:t>14</a:t>
            </a:r>
            <a:r>
              <a:rPr lang="zh-CN" altLang="en-US" b="1" dirty="0">
                <a:latin typeface="仿宋"/>
                <a:ea typeface="仿宋"/>
                <a:cs typeface="仿宋"/>
              </a:rPr>
              <a:t>日</a:t>
            </a:r>
          </a:p>
        </p:txBody>
      </p:sp>
      <p:sp>
        <p:nvSpPr>
          <p:cNvPr id="10" name="TextBox 9"/>
          <p:cNvSpPr txBox="1"/>
          <p:nvPr/>
        </p:nvSpPr>
        <p:spPr>
          <a:xfrm>
            <a:off x="2771800" y="580618"/>
            <a:ext cx="6336704" cy="400110"/>
          </a:xfrm>
          <a:prstGeom prst="rect">
            <a:avLst/>
          </a:prstGeom>
          <a:noFill/>
        </p:spPr>
        <p:txBody>
          <a:bodyPr wrap="square" rtlCol="0">
            <a:spAutoFit/>
          </a:bodyPr>
          <a:lstStyle/>
          <a:p>
            <a:pPr algn="r" fontAlgn="auto">
              <a:spcBef>
                <a:spcPts val="0"/>
              </a:spcBef>
              <a:spcAft>
                <a:spcPts val="0"/>
              </a:spcAft>
            </a:pPr>
            <a:r>
              <a:rPr lang="zh-CN" altLang="en-US" sz="2000" b="1" dirty="0">
                <a:solidFill>
                  <a:srgbClr val="0070C0"/>
                </a:solidFill>
                <a:latin typeface="Calibri"/>
                <a:ea typeface="宋体"/>
              </a:rPr>
              <a:t>浙江大学面向系统能力培实践汇报</a:t>
            </a:r>
          </a:p>
        </p:txBody>
      </p:sp>
    </p:spTree>
    <p:extLst>
      <p:ext uri="{BB962C8B-B14F-4D97-AF65-F5344CB8AC3E}">
        <p14:creationId xmlns:p14="http://schemas.microsoft.com/office/powerpoint/2010/main" val="321394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fontScale="90000"/>
          </a:bodyPr>
          <a:lstStyle/>
          <a:p>
            <a:r>
              <a:rPr lang="zh-CN" altLang="en-US" dirty="0"/>
              <a:t>贯彻课程</a:t>
            </a:r>
            <a:r>
              <a:rPr lang="zh-CN" altLang="zh-CN" dirty="0"/>
              <a:t>贯穿教学思想</a:t>
            </a:r>
            <a:r>
              <a:rPr lang="zh-CN" altLang="en-US" dirty="0"/>
              <a:t>和思维方法</a:t>
            </a:r>
          </a:p>
        </p:txBody>
      </p:sp>
      <p:sp>
        <p:nvSpPr>
          <p:cNvPr id="3" name="内容占位符 2"/>
          <p:cNvSpPr>
            <a:spLocks noGrp="1"/>
          </p:cNvSpPr>
          <p:nvPr>
            <p:ph idx="1"/>
          </p:nvPr>
        </p:nvSpPr>
        <p:spPr/>
        <p:txBody>
          <a:bodyPr>
            <a:normAutofit fontScale="92500" lnSpcReduction="20000"/>
          </a:bodyPr>
          <a:lstStyle/>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《逻辑与计算机设计基础</a:t>
            </a:r>
            <a:r>
              <a:rPr lang="en-US" altLang="zh-CN" sz="2800" dirty="0">
                <a:solidFill>
                  <a:schemeClr val="tx1"/>
                </a:solidFill>
                <a:latin typeface="黑体"/>
                <a:ea typeface="黑体"/>
                <a:cs typeface="黑体"/>
              </a:rPr>
              <a:t>(</a:t>
            </a:r>
            <a:r>
              <a:rPr lang="zh-CN" altLang="zh-CN" sz="2800" dirty="0">
                <a:solidFill>
                  <a:schemeClr val="tx1"/>
                </a:solidFill>
                <a:latin typeface="黑体"/>
                <a:ea typeface="黑体"/>
                <a:cs typeface="黑体"/>
              </a:rPr>
              <a:t>数字电路</a:t>
            </a:r>
            <a:r>
              <a:rPr lang="en-US" altLang="zh-CN" sz="2800" dirty="0">
                <a:solidFill>
                  <a:schemeClr val="tx1"/>
                </a:solidFill>
                <a:latin typeface="黑体"/>
                <a:ea typeface="黑体"/>
                <a:cs typeface="黑体"/>
              </a:rPr>
              <a:t>)</a:t>
            </a:r>
            <a:r>
              <a:rPr lang="zh-CN" altLang="zh-CN" sz="2800" dirty="0">
                <a:solidFill>
                  <a:schemeClr val="tx1"/>
                </a:solidFill>
                <a:latin typeface="黑体"/>
                <a:ea typeface="黑体"/>
                <a:cs typeface="黑体"/>
              </a:rPr>
              <a:t>》</a:t>
            </a:r>
            <a:endParaRPr lang="en-US" altLang="zh-CN" sz="2800" dirty="0">
              <a:solidFill>
                <a:schemeClr val="tx1"/>
              </a:solidFill>
              <a:latin typeface="黑体"/>
              <a:ea typeface="黑体"/>
              <a:cs typeface="黑体"/>
            </a:endParaRPr>
          </a:p>
          <a:p>
            <a:pPr lvl="1" indent="306070">
              <a:lnSpc>
                <a:spcPct val="110000"/>
              </a:lnSpc>
            </a:pPr>
            <a:r>
              <a:rPr lang="zh-CN" altLang="zh-CN" sz="2000" kern="100" dirty="0">
                <a:solidFill>
                  <a:srgbClr val="FF0000"/>
                </a:solidFill>
                <a:latin typeface="黑体"/>
                <a:ea typeface="黑体"/>
                <a:cs typeface="黑体"/>
              </a:rPr>
              <a:t>贯穿</a:t>
            </a:r>
            <a:r>
              <a:rPr lang="zh-CN" altLang="en-US" sz="2000" kern="100" dirty="0">
                <a:solidFill>
                  <a:srgbClr val="FF0000"/>
                </a:solidFill>
                <a:latin typeface="黑体"/>
                <a:ea typeface="黑体"/>
                <a:cs typeface="黑体"/>
              </a:rPr>
              <a:t>的</a:t>
            </a:r>
            <a:r>
              <a:rPr lang="zh-CN" altLang="zh-CN" sz="2000" kern="100" dirty="0">
                <a:solidFill>
                  <a:srgbClr val="FF0000"/>
                </a:solidFill>
                <a:latin typeface="黑体"/>
                <a:ea typeface="黑体"/>
                <a:cs typeface="黑体"/>
              </a:rPr>
              <a:t>教学思想</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数字系统解题思想</a:t>
            </a:r>
            <a:endParaRPr lang="en-US" altLang="zh-CN" sz="2000" kern="100" dirty="0">
              <a:solidFill>
                <a:srgbClr val="FF0000"/>
              </a:solidFill>
              <a:latin typeface="黑体"/>
              <a:ea typeface="黑体"/>
              <a:cs typeface="黑体"/>
            </a:endParaRPr>
          </a:p>
          <a:p>
            <a:pPr lvl="1" indent="306070">
              <a:lnSpc>
                <a:spcPct val="11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有限状态机和寄存器传输控制思维</a:t>
            </a:r>
            <a:endParaRPr lang="zh-CN" altLang="zh-CN" sz="2000" kern="100" dirty="0">
              <a:latin typeface="黑体"/>
              <a:ea typeface="黑体"/>
              <a:cs typeface="黑体"/>
            </a:endParaRP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《计算机组成》</a:t>
            </a:r>
            <a:endParaRPr lang="en-US" altLang="zh-CN" sz="2800" dirty="0">
              <a:solidFill>
                <a:schemeClr val="tx1"/>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a:t>
            </a:r>
            <a:r>
              <a:rPr lang="zh-CN" altLang="en-US" sz="2000" kern="100" dirty="0">
                <a:solidFill>
                  <a:srgbClr val="FF0000"/>
                </a:solidFill>
                <a:latin typeface="黑体"/>
                <a:ea typeface="黑体"/>
                <a:cs typeface="黑体"/>
              </a:rPr>
              <a:t>的</a:t>
            </a:r>
            <a:r>
              <a:rPr lang="zh-CN" altLang="zh-CN" sz="2000" kern="100" dirty="0">
                <a:solidFill>
                  <a:srgbClr val="FF0000"/>
                </a:solidFill>
                <a:latin typeface="黑体"/>
                <a:ea typeface="黑体"/>
                <a:cs typeface="黑体"/>
              </a:rPr>
              <a:t>教学思想</a:t>
            </a:r>
            <a:r>
              <a:rPr lang="zh-CN" altLang="en-US" sz="2000" kern="100" dirty="0">
                <a:solidFill>
                  <a:srgbClr val="FF0000"/>
                </a:solidFill>
                <a:latin typeface="黑体"/>
                <a:ea typeface="黑体"/>
                <a:cs typeface="黑体"/>
              </a:rPr>
              <a:t>：</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汇编</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程序解题思想</a:t>
            </a:r>
            <a:endParaRPr lang="en-US" altLang="zh-CN" sz="2000" kern="100" dirty="0">
              <a:solidFill>
                <a:srgbClr val="FF0000"/>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无限状态机</a:t>
            </a:r>
            <a:r>
              <a:rPr lang="en-US" altLang="zh-CN" sz="2000" kern="100" dirty="0">
                <a:solidFill>
                  <a:srgbClr val="FF0000"/>
                </a:solidFill>
                <a:latin typeface="黑体"/>
                <a:ea typeface="黑体"/>
                <a:cs typeface="黑体"/>
              </a:rPr>
              <a:t>( </a:t>
            </a:r>
            <a:r>
              <a:rPr lang="zh-CN" altLang="zh-CN" sz="2000" kern="100" dirty="0">
                <a:solidFill>
                  <a:srgbClr val="FF0000"/>
                </a:solidFill>
                <a:latin typeface="黑体"/>
                <a:ea typeface="黑体"/>
                <a:cs typeface="黑体"/>
              </a:rPr>
              <a:t>图灵机</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和三指令</a:t>
            </a:r>
            <a:r>
              <a:rPr lang="en-US" altLang="zh-CN" sz="2000" kern="100" dirty="0">
                <a:solidFill>
                  <a:srgbClr val="FF0000"/>
                </a:solidFill>
                <a:latin typeface="黑体"/>
                <a:ea typeface="黑体"/>
                <a:cs typeface="黑体"/>
              </a:rPr>
              <a:t>(Load</a:t>
            </a:r>
            <a:r>
              <a:rPr lang="zh-CN" altLang="zh-CN" sz="2000" kern="100" dirty="0">
                <a:solidFill>
                  <a:srgbClr val="FF0000"/>
                </a:solidFill>
                <a:latin typeface="黑体"/>
                <a:ea typeface="黑体"/>
                <a:cs typeface="黑体"/>
              </a:rPr>
              <a:t>、</a:t>
            </a:r>
            <a:r>
              <a:rPr lang="en-US" altLang="zh-CN" sz="2000" kern="100" dirty="0">
                <a:solidFill>
                  <a:srgbClr val="FF0000"/>
                </a:solidFill>
                <a:latin typeface="黑体"/>
                <a:ea typeface="黑体"/>
                <a:cs typeface="黑体"/>
              </a:rPr>
              <a:t>Store</a:t>
            </a:r>
            <a:r>
              <a:rPr lang="zh-CN" altLang="zh-CN" sz="2000" kern="100" dirty="0">
                <a:solidFill>
                  <a:srgbClr val="FF0000"/>
                </a:solidFill>
                <a:latin typeface="黑体"/>
                <a:ea typeface="黑体"/>
                <a:cs typeface="黑体"/>
              </a:rPr>
              <a:t>和</a:t>
            </a:r>
            <a:r>
              <a:rPr lang="en-US" altLang="zh-CN" sz="2000" kern="100" dirty="0">
                <a:solidFill>
                  <a:srgbClr val="FF0000"/>
                </a:solidFill>
                <a:latin typeface="黑体"/>
                <a:ea typeface="黑体"/>
                <a:cs typeface="黑体"/>
              </a:rPr>
              <a:t>ALU)</a:t>
            </a:r>
            <a:r>
              <a:rPr lang="zh-CN" altLang="zh-CN" sz="2000" kern="100" dirty="0">
                <a:solidFill>
                  <a:srgbClr val="FF0000"/>
                </a:solidFill>
                <a:latin typeface="黑体"/>
                <a:ea typeface="黑体"/>
                <a:cs typeface="黑体"/>
              </a:rPr>
              <a:t>思维</a:t>
            </a: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《操作系统》</a:t>
            </a:r>
            <a:endParaRPr lang="en-US" altLang="zh-CN" sz="2800" dirty="0">
              <a:solidFill>
                <a:schemeClr val="tx1"/>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贯穿教学思想</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协同管理程序解题思想</a:t>
            </a:r>
            <a:r>
              <a:rPr lang="en-US" altLang="zh-CN" sz="2000" kern="100" dirty="0">
                <a:solidFill>
                  <a:srgbClr val="FF0000"/>
                </a:solidFill>
                <a:latin typeface="黑体"/>
                <a:ea typeface="黑体"/>
                <a:cs typeface="黑体"/>
              </a:rPr>
              <a:t>,</a:t>
            </a:r>
          </a:p>
          <a:p>
            <a:pPr lvl="1" indent="306070">
              <a:lnSpc>
                <a:spcPct val="12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管理、调试、驱动思维</a:t>
            </a: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《编译原理》</a:t>
            </a:r>
            <a:endParaRPr lang="en-US" altLang="zh-CN" sz="2800" dirty="0">
              <a:solidFill>
                <a:schemeClr val="tx1"/>
              </a:solidFill>
              <a:latin typeface="黑体"/>
              <a:ea typeface="黑体"/>
              <a:cs typeface="黑体"/>
            </a:endParaRPr>
          </a:p>
          <a:p>
            <a:pPr lvl="1" indent="306070">
              <a:lnSpc>
                <a:spcPct val="120000"/>
              </a:lnSpc>
            </a:pPr>
            <a:r>
              <a:rPr lang="zh-CN" altLang="zh-CN" sz="2200" kern="100" dirty="0">
                <a:solidFill>
                  <a:srgbClr val="FF0000"/>
                </a:solidFill>
                <a:latin typeface="黑体"/>
                <a:ea typeface="黑体"/>
                <a:cs typeface="黑体"/>
              </a:rPr>
              <a:t>贯穿</a:t>
            </a:r>
            <a:r>
              <a:rPr lang="zh-CN" altLang="en-US" sz="2200" kern="100" dirty="0">
                <a:solidFill>
                  <a:srgbClr val="FF0000"/>
                </a:solidFill>
                <a:latin typeface="黑体"/>
                <a:ea typeface="黑体"/>
                <a:cs typeface="黑体"/>
              </a:rPr>
              <a:t>的</a:t>
            </a:r>
            <a:r>
              <a:rPr lang="zh-CN" altLang="zh-CN" sz="2200" kern="100" dirty="0">
                <a:solidFill>
                  <a:srgbClr val="FF0000"/>
                </a:solidFill>
                <a:latin typeface="黑体"/>
                <a:ea typeface="黑体"/>
                <a:cs typeface="黑体"/>
              </a:rPr>
              <a:t>教学思想</a:t>
            </a:r>
            <a:r>
              <a:rPr lang="zh-CN" altLang="en-US" sz="2200" kern="100" dirty="0">
                <a:solidFill>
                  <a:srgbClr val="FF0000"/>
                </a:solidFill>
                <a:latin typeface="黑体"/>
                <a:ea typeface="黑体"/>
                <a:cs typeface="黑体"/>
              </a:rPr>
              <a:t>：</a:t>
            </a:r>
            <a:r>
              <a:rPr lang="zh-CN" altLang="zh-CN" sz="2200" kern="100" dirty="0">
                <a:solidFill>
                  <a:srgbClr val="FF0000"/>
                </a:solidFill>
                <a:latin typeface="黑体"/>
                <a:ea typeface="黑体"/>
                <a:cs typeface="黑体"/>
              </a:rPr>
              <a:t>让程序更聪明地解题思想</a:t>
            </a:r>
            <a:r>
              <a:rPr lang="en-US" altLang="zh-CN" sz="2200" kern="100" dirty="0">
                <a:solidFill>
                  <a:srgbClr val="FF0000"/>
                </a:solidFill>
                <a:latin typeface="黑体"/>
                <a:ea typeface="黑体"/>
                <a:cs typeface="黑体"/>
              </a:rPr>
              <a:t>,</a:t>
            </a:r>
          </a:p>
          <a:p>
            <a:pPr lvl="1" indent="306070">
              <a:lnSpc>
                <a:spcPct val="120000"/>
              </a:lnSpc>
            </a:pPr>
            <a:r>
              <a:rPr lang="zh-CN" altLang="zh-CN" sz="2200" kern="100" dirty="0">
                <a:solidFill>
                  <a:srgbClr val="FF0000"/>
                </a:solidFill>
                <a:latin typeface="黑体"/>
                <a:ea typeface="黑体"/>
                <a:cs typeface="黑体"/>
              </a:rPr>
              <a:t>贯穿的思维方法</a:t>
            </a:r>
            <a:r>
              <a:rPr lang="zh-CN" altLang="en-US" sz="2200" kern="100" dirty="0">
                <a:solidFill>
                  <a:srgbClr val="FF0000"/>
                </a:solidFill>
                <a:latin typeface="黑体"/>
                <a:ea typeface="黑体"/>
                <a:cs typeface="黑体"/>
              </a:rPr>
              <a:t>：</a:t>
            </a:r>
            <a:r>
              <a:rPr lang="zh-CN" altLang="zh-CN" sz="2200" kern="100" dirty="0">
                <a:solidFill>
                  <a:srgbClr val="FF0000"/>
                </a:solidFill>
                <a:latin typeface="黑体"/>
                <a:ea typeface="黑体"/>
                <a:cs typeface="黑体"/>
              </a:rPr>
              <a:t>如何让目标具有更好的性能思维</a:t>
            </a:r>
            <a:endParaRPr lang="zh-CN" altLang="en-US" sz="2200" kern="100" dirty="0">
              <a:solidFill>
                <a:srgbClr val="FF0000"/>
              </a:solidFill>
              <a:latin typeface="黑体"/>
              <a:ea typeface="黑体"/>
              <a:cs typeface="黑体"/>
            </a:endParaRPr>
          </a:p>
        </p:txBody>
      </p:sp>
    </p:spTree>
    <p:extLst>
      <p:ext uri="{BB962C8B-B14F-4D97-AF65-F5344CB8AC3E}">
        <p14:creationId xmlns:p14="http://schemas.microsoft.com/office/powerpoint/2010/main" val="288052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3E3EFC"/>
                </a:solidFill>
              </a:rPr>
              <a:t>面向系统能力培养</a:t>
            </a:r>
            <a:r>
              <a:rPr lang="zh-CN" altLang="en-US" dirty="0">
                <a:solidFill>
                  <a:srgbClr val="3E3EFC"/>
                </a:solidFill>
              </a:rPr>
              <a:t>教学</a:t>
            </a:r>
            <a:r>
              <a:rPr lang="zh-CN" altLang="zh-CN" dirty="0">
                <a:solidFill>
                  <a:srgbClr val="3E3EFC"/>
                </a:solidFill>
              </a:rPr>
              <a:t>示例</a:t>
            </a:r>
            <a:endParaRPr lang="zh-CN" altLang="en-US" dirty="0">
              <a:solidFill>
                <a:srgbClr val="3E3EFC"/>
              </a:solidFill>
            </a:endParaRPr>
          </a:p>
        </p:txBody>
      </p:sp>
      <p:sp>
        <p:nvSpPr>
          <p:cNvPr id="3" name="内容占位符 2"/>
          <p:cNvSpPr>
            <a:spLocks noGrp="1"/>
          </p:cNvSpPr>
          <p:nvPr>
            <p:ph idx="1"/>
          </p:nvPr>
        </p:nvSpPr>
        <p:spPr>
          <a:xfrm>
            <a:off x="457200" y="980728"/>
            <a:ext cx="8229600" cy="5400600"/>
          </a:xfrm>
        </p:spPr>
        <p:txBody>
          <a:bodyPr>
            <a:normAutofit fontScale="62500" lnSpcReduction="20000"/>
          </a:bodyPr>
          <a:lstStyle/>
          <a:p>
            <a:pPr>
              <a:lnSpc>
                <a:spcPct val="120000"/>
              </a:lnSpc>
              <a:buClr>
                <a:srgbClr val="FF1515"/>
              </a:buClr>
              <a:buFont typeface="黑体" panose="02010609060101010101" pitchFamily="49" charset="-122"/>
              <a:buChar char="◎"/>
            </a:pPr>
            <a:r>
              <a:rPr lang="zh-CN" altLang="en-US" sz="3500" dirty="0">
                <a:solidFill>
                  <a:schemeClr val="tx1"/>
                </a:solidFill>
              </a:rPr>
              <a:t>引导选题的思想</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从逻辑课开始选题</a:t>
            </a:r>
            <a:r>
              <a:rPr lang="zh-CN" altLang="en-US" sz="3200" dirty="0"/>
              <a:t>（最好是进校）</a:t>
            </a:r>
            <a:endParaRPr lang="en-US" altLang="zh-CN" sz="3200" dirty="0"/>
          </a:p>
          <a:p>
            <a:pPr lvl="2">
              <a:lnSpc>
                <a:spcPct val="120000"/>
              </a:lnSpc>
            </a:pPr>
            <a:r>
              <a:rPr lang="zh-CN" altLang="zh-CN" sz="3200" b="1" dirty="0">
                <a:solidFill>
                  <a:srgbClr val="FF0000"/>
                </a:solidFill>
              </a:rPr>
              <a:t>不要复杂</a:t>
            </a:r>
            <a:r>
              <a:rPr lang="zh-CN" altLang="zh-CN" sz="3200" dirty="0"/>
              <a:t>但要有使用价值和意义</a:t>
            </a:r>
            <a:endParaRPr lang="en-US" altLang="zh-CN" sz="3200" dirty="0"/>
          </a:p>
          <a:p>
            <a:pPr lvl="1">
              <a:lnSpc>
                <a:spcPct val="120000"/>
              </a:lnSpc>
              <a:buClr>
                <a:srgbClr val="002060"/>
              </a:buClr>
              <a:buSzPct val="100000"/>
              <a:buFont typeface="Times New Roman" panose="02020603050405020304" pitchFamily="18" charset="0"/>
              <a:buChar char="₠"/>
            </a:pPr>
            <a:r>
              <a:rPr lang="zh-CN" altLang="en-US" sz="3200" dirty="0"/>
              <a:t>同一问题的</a:t>
            </a:r>
            <a:r>
              <a:rPr lang="zh-CN" altLang="en-US" sz="3200" b="1" dirty="0">
                <a:solidFill>
                  <a:srgbClr val="FF0000"/>
                </a:solidFill>
              </a:rPr>
              <a:t>不同解决</a:t>
            </a:r>
            <a:r>
              <a:rPr lang="zh-CN" altLang="en-US" sz="3200" dirty="0"/>
              <a:t>方法</a:t>
            </a:r>
            <a:endParaRPr lang="en-US" altLang="zh-CN" sz="3200" dirty="0"/>
          </a:p>
          <a:p>
            <a:pPr lvl="2">
              <a:lnSpc>
                <a:spcPct val="120000"/>
              </a:lnSpc>
            </a:pPr>
            <a:r>
              <a:rPr lang="zh-CN" altLang="zh-CN" sz="3200" dirty="0"/>
              <a:t>不同课程用不同方法和思想实现相同的案例：</a:t>
            </a:r>
          </a:p>
          <a:p>
            <a:pPr>
              <a:lnSpc>
                <a:spcPct val="120000"/>
              </a:lnSpc>
              <a:buClr>
                <a:srgbClr val="FF1515"/>
              </a:buClr>
              <a:buFont typeface="黑体" panose="02010609060101010101" pitchFamily="49" charset="-122"/>
              <a:buChar char="◎"/>
            </a:pPr>
            <a:r>
              <a:rPr lang="zh-CN" altLang="zh-CN" sz="3500" dirty="0">
                <a:solidFill>
                  <a:schemeClr val="tx1"/>
                </a:solidFill>
              </a:rPr>
              <a:t>二个层次的贯通实例</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基本：</a:t>
            </a:r>
            <a:r>
              <a:rPr lang="en-US" altLang="zh-CN" sz="3200" dirty="0"/>
              <a:t>LED</a:t>
            </a:r>
            <a:r>
              <a:rPr lang="zh-CN" altLang="zh-CN" sz="3200" dirty="0"/>
              <a:t>交互，如乒乓、接力或手指跳舞机。</a:t>
            </a:r>
          </a:p>
          <a:p>
            <a:pPr lvl="1">
              <a:lnSpc>
                <a:spcPct val="120000"/>
              </a:lnSpc>
              <a:buClr>
                <a:srgbClr val="002060"/>
              </a:buClr>
              <a:buSzPct val="100000"/>
              <a:buFont typeface="Times New Roman" panose="02020603050405020304" pitchFamily="18" charset="0"/>
              <a:buChar char="₠"/>
            </a:pPr>
            <a:r>
              <a:rPr lang="zh-CN" altLang="zh-CN" sz="3200" dirty="0"/>
              <a:t>提高：</a:t>
            </a:r>
            <a:r>
              <a:rPr lang="en-US" altLang="zh-CN" sz="3200" dirty="0"/>
              <a:t>VGA</a:t>
            </a:r>
            <a:r>
              <a:rPr lang="zh-CN" altLang="zh-CN" sz="3200" dirty="0"/>
              <a:t>交互，如乒乓、俄罗方块、贪吃蛇</a:t>
            </a:r>
          </a:p>
          <a:p>
            <a:pPr>
              <a:lnSpc>
                <a:spcPct val="120000"/>
              </a:lnSpc>
              <a:buClr>
                <a:srgbClr val="FF1515"/>
              </a:buClr>
              <a:buFont typeface="黑体" panose="02010609060101010101" pitchFamily="49" charset="-122"/>
              <a:buChar char="◎"/>
            </a:pPr>
            <a:r>
              <a:rPr lang="zh-CN" altLang="en-US" sz="3900" dirty="0">
                <a:solidFill>
                  <a:schemeClr val="tx1"/>
                </a:solidFill>
              </a:rPr>
              <a:t>解题思想</a:t>
            </a:r>
            <a:endParaRPr lang="en-US" altLang="zh-CN" sz="39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数字逻辑</a:t>
            </a:r>
            <a:r>
              <a:rPr lang="zh-CN" altLang="zh-CN" sz="3200" dirty="0"/>
              <a:t>课用有限状态机实现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计算机组成</a:t>
            </a:r>
            <a:r>
              <a:rPr lang="zh-CN" altLang="zh-CN" sz="3200" dirty="0"/>
              <a:t>课用无限状态机</a:t>
            </a:r>
            <a:r>
              <a:rPr lang="en-US" altLang="zh-CN" sz="3200" dirty="0"/>
              <a:t>(CPU</a:t>
            </a:r>
            <a:r>
              <a:rPr lang="zh-CN" altLang="zh-CN" sz="3200" dirty="0"/>
              <a:t>、汇编程序</a:t>
            </a:r>
            <a:r>
              <a:rPr lang="en-US" altLang="zh-CN" sz="3200" dirty="0"/>
              <a:t>)</a:t>
            </a:r>
            <a:r>
              <a:rPr lang="zh-CN" altLang="zh-CN" sz="3200" dirty="0"/>
              <a:t>来实现</a:t>
            </a:r>
            <a:endParaRPr lang="en-US" altLang="zh-CN" sz="3200" dirty="0"/>
          </a:p>
          <a:p>
            <a:pPr lvl="1">
              <a:lnSpc>
                <a:spcPct val="120000"/>
              </a:lnSpc>
              <a:buClr>
                <a:srgbClr val="002060"/>
              </a:buClr>
              <a:buSzPct val="100000"/>
              <a:buFont typeface="Times New Roman" panose="02020603050405020304" pitchFamily="18" charset="0"/>
              <a:buChar char="₠"/>
            </a:pPr>
            <a:r>
              <a:rPr lang="en-US" altLang="zh-CN" sz="3200" b="1" dirty="0">
                <a:solidFill>
                  <a:srgbClr val="FF0000"/>
                </a:solidFill>
              </a:rPr>
              <a:t>OS</a:t>
            </a:r>
            <a:r>
              <a:rPr lang="zh-CN" altLang="zh-CN" sz="3200" dirty="0"/>
              <a:t>课任务调度实现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编译课</a:t>
            </a:r>
            <a:r>
              <a:rPr lang="en-US" altLang="zh-CN" sz="3200" dirty="0"/>
              <a:t>C</a:t>
            </a:r>
            <a:r>
              <a:rPr lang="zh-CN" altLang="zh-CN" sz="3200" dirty="0"/>
              <a:t>语言</a:t>
            </a:r>
            <a:r>
              <a:rPr lang="en-US" altLang="zh-CN" sz="3200" dirty="0"/>
              <a:t>(</a:t>
            </a:r>
            <a:r>
              <a:rPr lang="zh-CN" altLang="zh-CN" sz="3200" dirty="0"/>
              <a:t>算法语言</a:t>
            </a:r>
            <a:r>
              <a:rPr lang="en-US" altLang="zh-CN" sz="3200" dirty="0"/>
              <a:t>)</a:t>
            </a:r>
            <a:r>
              <a:rPr lang="zh-CN" altLang="zh-CN" sz="3200" dirty="0"/>
              <a:t>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体系结构</a:t>
            </a:r>
            <a:r>
              <a:rPr lang="zh-CN" altLang="zh-CN" sz="3200" dirty="0"/>
              <a:t>优化实现和</a:t>
            </a:r>
            <a:r>
              <a:rPr lang="zh-CN" altLang="zh-CN" sz="3200" b="1" dirty="0">
                <a:solidFill>
                  <a:srgbClr val="FF0000"/>
                </a:solidFill>
              </a:rPr>
              <a:t>接口课</a:t>
            </a:r>
            <a:r>
              <a:rPr lang="zh-CN" altLang="zh-CN" sz="3200" dirty="0"/>
              <a:t>更丰富的交互实现。</a:t>
            </a:r>
            <a:endParaRPr lang="zh-CN" altLang="en-US" sz="3200" dirty="0"/>
          </a:p>
        </p:txBody>
      </p:sp>
    </p:spTree>
    <p:extLst>
      <p:ext uri="{BB962C8B-B14F-4D97-AF65-F5344CB8AC3E}">
        <p14:creationId xmlns:p14="http://schemas.microsoft.com/office/powerpoint/2010/main" val="270687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347864" y="2198473"/>
            <a:ext cx="5415214" cy="4147426"/>
          </a:xfrm>
          <a:prstGeom prst="rect">
            <a:avLst/>
          </a:prstGeom>
        </p:spPr>
      </p:pic>
      <p:sp>
        <p:nvSpPr>
          <p:cNvPr id="2" name="标题 1"/>
          <p:cNvSpPr>
            <a:spLocks noGrp="1"/>
          </p:cNvSpPr>
          <p:nvPr>
            <p:ph type="title"/>
          </p:nvPr>
        </p:nvSpPr>
        <p:spPr>
          <a:xfrm>
            <a:off x="230832" y="84206"/>
            <a:ext cx="7869560" cy="954360"/>
          </a:xfrm>
        </p:spPr>
        <p:txBody>
          <a:bodyPr/>
          <a:lstStyle/>
          <a:p>
            <a:r>
              <a:rPr lang="zh-CN" altLang="en-US" dirty="0"/>
              <a:t>接口说明：阵列式按键</a:t>
            </a:r>
          </a:p>
        </p:txBody>
      </p:sp>
      <p:sp>
        <p:nvSpPr>
          <p:cNvPr id="3" name="内容占位符 2"/>
          <p:cNvSpPr>
            <a:spLocks noGrp="1"/>
          </p:cNvSpPr>
          <p:nvPr>
            <p:ph idx="1"/>
          </p:nvPr>
        </p:nvSpPr>
        <p:spPr>
          <a:xfrm>
            <a:off x="452246" y="1147698"/>
            <a:ext cx="8507288" cy="4968552"/>
          </a:xfrm>
        </p:spPr>
        <p:txBody>
          <a:bodyPr/>
          <a:lstStyle/>
          <a:p>
            <a:pPr>
              <a:spcBef>
                <a:spcPts val="0"/>
              </a:spcBef>
            </a:pPr>
            <a:r>
              <a:rPr lang="zh-CN" altLang="en-US" sz="2200" dirty="0">
                <a:solidFill>
                  <a:schemeClr val="tx1"/>
                </a:solidFill>
              </a:rPr>
              <a:t>主时钟：</a:t>
            </a:r>
            <a:r>
              <a:rPr lang="en-US" altLang="zh-CN" sz="2200" dirty="0">
                <a:solidFill>
                  <a:schemeClr val="tx1"/>
                </a:solidFill>
                <a:latin typeface="Times New Roman" panose="02020603050405020304" pitchFamily="18" charset="0"/>
                <a:cs typeface="Times New Roman" panose="02020603050405020304" pitchFamily="18" charset="0"/>
              </a:rPr>
              <a:t>clk_100mhz(AC18)</a:t>
            </a:r>
          </a:p>
          <a:p>
            <a:pPr>
              <a:spcBef>
                <a:spcPts val="0"/>
              </a:spcBef>
            </a:pPr>
            <a:r>
              <a:rPr lang="zh-CN" altLang="en-US" sz="2200" dirty="0">
                <a:solidFill>
                  <a:schemeClr val="tx1"/>
                </a:solidFill>
              </a:rPr>
              <a:t>逻辑、组成独立键模式：</a:t>
            </a:r>
            <a:r>
              <a:rPr lang="en-US" altLang="zh-CN" sz="2200" b="1" dirty="0">
                <a:solidFill>
                  <a:schemeClr val="tx1"/>
                </a:solidFill>
                <a:latin typeface="Times New Roman" panose="02020603050405020304" pitchFamily="18" charset="0"/>
                <a:cs typeface="Times New Roman" panose="02020603050405020304" pitchFamily="18" charset="0"/>
              </a:rPr>
              <a:t>K_ROW(4:0)</a:t>
            </a:r>
            <a:r>
              <a:rPr lang="en-US" altLang="zh-CN" sz="2200" b="1" dirty="0">
                <a:solidFill>
                  <a:schemeClr val="tx1"/>
                </a:solidFill>
              </a:rPr>
              <a:t>=</a:t>
            </a:r>
            <a:r>
              <a:rPr lang="en-US" altLang="zh-CN" sz="2200" b="1" dirty="0">
                <a:solidFill>
                  <a:schemeClr val="tx1"/>
                </a:solidFill>
                <a:latin typeface="+mj-lt"/>
              </a:rPr>
              <a:t>5’b00000</a:t>
            </a:r>
            <a:r>
              <a:rPr lang="zh-CN" altLang="en-US" sz="2200" b="1" dirty="0">
                <a:solidFill>
                  <a:schemeClr val="tx1"/>
                </a:solidFill>
                <a:latin typeface="+mj-lt"/>
              </a:rPr>
              <a:t>，输出</a:t>
            </a:r>
            <a:r>
              <a:rPr lang="en-US" altLang="zh-CN" sz="2200" b="1" dirty="0">
                <a:solidFill>
                  <a:schemeClr val="tx1"/>
                </a:solidFill>
                <a:latin typeface="+mj-lt"/>
              </a:rPr>
              <a:t>BTN[4:0]</a:t>
            </a:r>
            <a:endParaRPr lang="en-US" altLang="zh-CN" sz="2200" dirty="0">
              <a:solidFill>
                <a:schemeClr val="tx1"/>
              </a:solidFill>
            </a:endParaRPr>
          </a:p>
          <a:p>
            <a:pPr>
              <a:spcBef>
                <a:spcPts val="0"/>
              </a:spcBef>
            </a:pPr>
            <a:r>
              <a:rPr lang="zh-CN" altLang="en-US" sz="2200" dirty="0">
                <a:solidFill>
                  <a:schemeClr val="tx1"/>
                </a:solidFill>
              </a:rPr>
              <a:t>接口阵列模式：</a:t>
            </a:r>
            <a:r>
              <a:rPr lang="en-US" altLang="zh-CN" sz="2200" b="1" dirty="0">
                <a:solidFill>
                  <a:schemeClr val="tx1"/>
                </a:solidFill>
                <a:latin typeface="Times New Roman" panose="02020603050405020304" pitchFamily="18" charset="0"/>
                <a:cs typeface="Times New Roman" panose="02020603050405020304" pitchFamily="18" charset="0"/>
              </a:rPr>
              <a:t>K_ROW(4:0)</a:t>
            </a:r>
            <a:r>
              <a:rPr lang="zh-CN" altLang="en-US" sz="2200" b="1" dirty="0">
                <a:solidFill>
                  <a:schemeClr val="tx1"/>
                </a:solidFill>
                <a:latin typeface="Times New Roman" panose="02020603050405020304" pitchFamily="18" charset="0"/>
                <a:cs typeface="Times New Roman" panose="02020603050405020304" pitchFamily="18" charset="0"/>
              </a:rPr>
              <a:t>扫描，输出扫描码</a:t>
            </a:r>
            <a:r>
              <a:rPr lang="en-US" altLang="zh-CN" sz="2200" b="1" dirty="0" err="1">
                <a:solidFill>
                  <a:schemeClr val="tx1"/>
                </a:solidFill>
                <a:latin typeface="Times New Roman" panose="02020603050405020304" pitchFamily="18" charset="0"/>
                <a:cs typeface="Times New Roman" panose="02020603050405020304" pitchFamily="18" charset="0"/>
              </a:rPr>
              <a:t>Key_out</a:t>
            </a:r>
            <a:endParaRPr lang="en-US" altLang="zh-CN" sz="2200" b="1" dirty="0">
              <a:solidFill>
                <a:schemeClr val="tx1"/>
              </a:solidFill>
              <a:latin typeface="Times New Roman" panose="02020603050405020304" pitchFamily="18" charset="0"/>
              <a:cs typeface="Times New Roman" panose="02020603050405020304" pitchFamily="18" charset="0"/>
            </a:endParaRPr>
          </a:p>
          <a:p>
            <a:pPr>
              <a:spcBef>
                <a:spcPts val="0"/>
              </a:spcBef>
            </a:pPr>
            <a:r>
              <a:rPr lang="zh-CN" altLang="en-US" sz="2200" dirty="0">
                <a:solidFill>
                  <a:schemeClr val="tx1"/>
                </a:solidFill>
                <a:latin typeface="Times New Roman" panose="02020603050405020304" pitchFamily="18" charset="0"/>
                <a:cs typeface="Times New Roman" panose="02020603050405020304" pitchFamily="18" charset="0"/>
              </a:rPr>
              <a:t>独立复位键：</a:t>
            </a:r>
            <a:r>
              <a:rPr lang="en-US" altLang="zh-CN" sz="2200" dirty="0">
                <a:solidFill>
                  <a:schemeClr val="tx1"/>
                </a:solidFill>
                <a:latin typeface="Times New Roman" panose="02020603050405020304" pitchFamily="18" charset="0"/>
                <a:cs typeface="Times New Roman" panose="02020603050405020304" pitchFamily="18" charset="0"/>
              </a:rPr>
              <a:t>RSTN</a:t>
            </a:r>
            <a:endParaRPr lang="en-US" altLang="zh-CN" sz="2200" b="1"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400" dirty="0">
              <a:solidFill>
                <a:schemeClr val="tx1"/>
              </a:solidFill>
            </a:endParaRPr>
          </a:p>
        </p:txBody>
      </p:sp>
      <p:sp>
        <p:nvSpPr>
          <p:cNvPr id="6" name="圆角矩形 5"/>
          <p:cNvSpPr/>
          <p:nvPr/>
        </p:nvSpPr>
        <p:spPr>
          <a:xfrm>
            <a:off x="7818583" y="6237312"/>
            <a:ext cx="1224136" cy="2880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K_COL(4:0)</a:t>
            </a:r>
            <a:endParaRPr lang="zh-CN" altLang="en-US" b="1" dirty="0">
              <a:solidFill>
                <a:schemeClr val="tx1"/>
              </a:solidFill>
            </a:endParaRPr>
          </a:p>
        </p:txBody>
      </p:sp>
      <p:sp>
        <p:nvSpPr>
          <p:cNvPr id="7" name="矩形 6"/>
          <p:cNvSpPr/>
          <p:nvPr/>
        </p:nvSpPr>
        <p:spPr>
          <a:xfrm>
            <a:off x="7818583" y="4312019"/>
            <a:ext cx="1359411" cy="369332"/>
          </a:xfrm>
          <a:prstGeom prst="rect">
            <a:avLst/>
          </a:prstGeom>
        </p:spPr>
        <p:txBody>
          <a:bodyPr wrap="none">
            <a:spAutoFit/>
          </a:bodyPr>
          <a:lstStyle/>
          <a:p>
            <a:r>
              <a:rPr lang="zh-CN" altLang="en-US" b="1" dirty="0">
                <a:latin typeface="+mn-lt"/>
                <a:ea typeface="+mn-ea"/>
              </a:rPr>
              <a:t>K_ROW(4:0)</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050" y="3140968"/>
            <a:ext cx="3215216" cy="2526241"/>
          </a:xfrm>
          <a:prstGeom prst="rect">
            <a:avLst/>
          </a:prstGeom>
        </p:spPr>
      </p:pic>
    </p:spTree>
    <p:extLst>
      <p:ext uri="{BB962C8B-B14F-4D97-AF65-F5344CB8AC3E}">
        <p14:creationId xmlns:p14="http://schemas.microsoft.com/office/powerpoint/2010/main" val="13770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230188" y="115888"/>
            <a:ext cx="7005637" cy="955675"/>
          </a:xfrm>
        </p:spPr>
        <p:txBody>
          <a:bodyPr/>
          <a:lstStyle/>
          <a:p>
            <a:r>
              <a:rPr lang="zh-CN" altLang="en-US" dirty="0">
                <a:solidFill>
                  <a:schemeClr val="tx1"/>
                </a:solidFill>
              </a:rPr>
              <a:t>独立键模式应用：兼容</a:t>
            </a:r>
            <a:r>
              <a:rPr lang="en-US" altLang="zh-CN" dirty="0">
                <a:solidFill>
                  <a:schemeClr val="tx1"/>
                </a:solidFill>
                <a:latin typeface="Times New Roman" panose="02020603050405020304" pitchFamily="18" charset="0"/>
                <a:cs typeface="Times New Roman" panose="02020603050405020304" pitchFamily="18" charset="0"/>
              </a:rPr>
              <a:t>SP3</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67544" y="1208672"/>
            <a:ext cx="8229600" cy="5112568"/>
          </a:xfrm>
        </p:spPr>
        <p:txBody>
          <a:bodyPr/>
          <a:lstStyle/>
          <a:p>
            <a:pPr>
              <a:spcBef>
                <a:spcPts val="300"/>
              </a:spcBef>
              <a:defRPr/>
            </a:pPr>
            <a:r>
              <a:rPr lang="zh-CN" altLang="en-US" sz="2800" dirty="0">
                <a:solidFill>
                  <a:schemeClr val="tx1"/>
                </a:solidFill>
              </a:rPr>
              <a:t>按钮去抖动辅助</a:t>
            </a:r>
            <a:r>
              <a:rPr lang="en-US" altLang="zh-CN" sz="2800" dirty="0">
                <a:solidFill>
                  <a:schemeClr val="tx1"/>
                </a:solidFill>
                <a:latin typeface="Times New Roman" panose="02020603050405020304" pitchFamily="18" charset="0"/>
                <a:cs typeface="Times New Roman" panose="02020603050405020304" pitchFamily="18" charset="0"/>
              </a:rPr>
              <a:t>IP</a:t>
            </a:r>
            <a:r>
              <a:rPr lang="zh-CN" altLang="en-US" sz="2800" dirty="0">
                <a:solidFill>
                  <a:schemeClr val="tx1"/>
                </a:solidFill>
              </a:rPr>
              <a:t>模块</a:t>
            </a:r>
            <a:endParaRPr lang="en-US" altLang="zh-CN" sz="2800" dirty="0">
              <a:solidFill>
                <a:schemeClr val="tx1"/>
              </a:solidFill>
            </a:endParaRPr>
          </a:p>
          <a:p>
            <a:pPr lvl="1">
              <a:spcBef>
                <a:spcPts val="300"/>
              </a:spcBef>
              <a:defRPr/>
            </a:pPr>
            <a:r>
              <a:rPr lang="en-US" altLang="zh-CN" sz="2400" dirty="0" err="1">
                <a:latin typeface="Times New Roman" panose="02020603050405020304" pitchFamily="18" charset="0"/>
                <a:cs typeface="Times New Roman" panose="02020603050405020304" pitchFamily="18" charset="0"/>
              </a:rPr>
              <a:t>Anti_jitter</a:t>
            </a:r>
            <a:endParaRPr lang="en-US" altLang="zh-CN" sz="2400" dirty="0">
              <a:latin typeface="Times New Roman" panose="02020603050405020304" pitchFamily="18" charset="0"/>
              <a:cs typeface="Times New Roman" panose="02020603050405020304" pitchFamily="18" charset="0"/>
            </a:endParaRPr>
          </a:p>
          <a:p>
            <a:pPr lvl="2">
              <a:spcBef>
                <a:spcPts val="300"/>
              </a:spcBef>
              <a:defRPr/>
            </a:pPr>
            <a:r>
              <a:rPr lang="zh-CN" altLang="en-US" sz="2200" dirty="0"/>
              <a:t>输入：</a:t>
            </a:r>
            <a:endParaRPr lang="en-US" altLang="zh-CN" sz="2200" dirty="0"/>
          </a:p>
          <a:p>
            <a:pPr lvl="3">
              <a:spcBef>
                <a:spcPts val="300"/>
              </a:spcBef>
              <a:defRPr/>
            </a:pPr>
            <a:r>
              <a:rPr lang="en-US" altLang="zh-CN" dirty="0" err="1">
                <a:latin typeface="Times New Roman" panose="02020603050405020304" pitchFamily="18" charset="0"/>
                <a:cs typeface="Times New Roman" panose="02020603050405020304" pitchFamily="18" charset="0"/>
              </a:rPr>
              <a:t>clk</a:t>
            </a:r>
            <a:r>
              <a:rPr lang="en-US" altLang="zh-CN" dirty="0"/>
              <a:t>=</a:t>
            </a:r>
            <a:r>
              <a:rPr lang="zh-CN" altLang="en-US" dirty="0"/>
              <a:t>主板时钟</a:t>
            </a:r>
            <a:endParaRPr lang="en-US" altLang="zh-CN" dirty="0"/>
          </a:p>
          <a:p>
            <a:pPr lvl="3">
              <a:spcBef>
                <a:spcPts val="300"/>
              </a:spcBef>
              <a:defRPr/>
            </a:pPr>
            <a:r>
              <a:rPr lang="en-US" altLang="zh-CN" dirty="0">
                <a:latin typeface="Times New Roman" panose="02020603050405020304" pitchFamily="18" charset="0"/>
                <a:cs typeface="Times New Roman" panose="02020603050405020304" pitchFamily="18" charset="0"/>
              </a:rPr>
              <a:t>RSTN</a:t>
            </a:r>
            <a:r>
              <a:rPr lang="zh-CN" altLang="en-US" dirty="0"/>
              <a:t>复位输入</a:t>
            </a:r>
            <a:endParaRPr lang="en-US" altLang="zh-CN" dirty="0"/>
          </a:p>
          <a:p>
            <a:pPr lvl="3">
              <a:spcBef>
                <a:spcPts val="300"/>
              </a:spcBef>
              <a:defRPr/>
            </a:pPr>
            <a:r>
              <a:rPr lang="en-US" altLang="zh-CN" dirty="0">
                <a:latin typeface="Times New Roman" panose="02020603050405020304" pitchFamily="18" charset="0"/>
                <a:cs typeface="Times New Roman" panose="02020603050405020304" pitchFamily="18" charset="0"/>
              </a:rPr>
              <a:t>K_COL(3:0)</a:t>
            </a:r>
            <a:r>
              <a:rPr lang="zh-CN" altLang="en-US" dirty="0"/>
              <a:t>输入按钮</a:t>
            </a:r>
            <a:endParaRPr lang="en-US" altLang="zh-CN" dirty="0"/>
          </a:p>
          <a:p>
            <a:pPr lvl="3">
              <a:spcBef>
                <a:spcPts val="300"/>
              </a:spcBef>
              <a:defRPr/>
            </a:pPr>
            <a:r>
              <a:rPr lang="en-US" altLang="zh-CN" dirty="0">
                <a:latin typeface="Times New Roman" panose="02020603050405020304" pitchFamily="18" charset="0"/>
                <a:cs typeface="Times New Roman" panose="02020603050405020304" pitchFamily="18" charset="0"/>
              </a:rPr>
              <a:t>K_ROW(4:0) = 00000</a:t>
            </a:r>
          </a:p>
          <a:p>
            <a:pPr lvl="3">
              <a:spcBef>
                <a:spcPts val="300"/>
              </a:spcBef>
              <a:defRPr/>
            </a:pPr>
            <a:r>
              <a:rPr lang="en-US" altLang="zh-CN" dirty="0">
                <a:latin typeface="Times New Roman" panose="02020603050405020304" pitchFamily="18" charset="0"/>
                <a:cs typeface="Times New Roman" panose="02020603050405020304" pitchFamily="18" charset="0"/>
              </a:rPr>
              <a:t>SW(15:0)</a:t>
            </a:r>
            <a:r>
              <a:rPr lang="zh-CN" altLang="en-US" dirty="0"/>
              <a:t>输入开关</a:t>
            </a:r>
            <a:endParaRPr lang="en-US" altLang="zh-CN" dirty="0"/>
          </a:p>
          <a:p>
            <a:pPr lvl="2">
              <a:spcBef>
                <a:spcPts val="300"/>
              </a:spcBef>
              <a:defRPr/>
            </a:pPr>
            <a:r>
              <a:rPr lang="zh-CN" altLang="en-US" dirty="0"/>
              <a:t>输出：</a:t>
            </a:r>
            <a:endParaRPr lang="en-US" altLang="zh-CN" dirty="0"/>
          </a:p>
          <a:p>
            <a:pPr lvl="3">
              <a:spcBef>
                <a:spcPts val="300"/>
              </a:spcBef>
              <a:defRPr/>
            </a:pPr>
            <a:r>
              <a:rPr lang="en-US" altLang="zh-CN" dirty="0" err="1">
                <a:latin typeface="Times New Roman" panose="02020603050405020304" pitchFamily="18" charset="0"/>
                <a:cs typeface="Times New Roman" panose="02020603050405020304" pitchFamily="18" charset="0"/>
              </a:rPr>
              <a:t>rst</a:t>
            </a:r>
            <a:r>
              <a:rPr lang="zh-CN" altLang="en-US" dirty="0">
                <a:latin typeface="Times New Roman" panose="02020603050405020304" pitchFamily="18" charset="0"/>
                <a:cs typeface="Times New Roman" panose="02020603050405020304" pitchFamily="18" charset="0"/>
              </a:rPr>
              <a:t>：长按</a:t>
            </a:r>
            <a:r>
              <a:rPr lang="en-US" altLang="zh-CN" dirty="0">
                <a:latin typeface="Times New Roman" panose="02020603050405020304" pitchFamily="18" charset="0"/>
                <a:cs typeface="Times New Roman" panose="02020603050405020304" pitchFamily="18" charset="0"/>
              </a:rPr>
              <a:t>RSTN</a:t>
            </a:r>
            <a:r>
              <a:rPr lang="zh-CN" altLang="en-US" dirty="0">
                <a:latin typeface="Times New Roman" panose="02020603050405020304" pitchFamily="18" charset="0"/>
                <a:cs typeface="Times New Roman" panose="02020603050405020304" pitchFamily="18" charset="0"/>
              </a:rPr>
              <a:t>复位输出</a:t>
            </a:r>
            <a:r>
              <a:rPr lang="en-US" altLang="zh-CN" dirty="0">
                <a:latin typeface="Times New Roman" panose="02020603050405020304" pitchFamily="18" charset="0"/>
                <a:cs typeface="Times New Roman" panose="02020603050405020304" pitchFamily="18" charset="0"/>
              </a:rPr>
              <a:t>	CR</a:t>
            </a:r>
            <a:r>
              <a:rPr lang="zh-CN" altLang="en-US" dirty="0">
                <a:latin typeface="Times New Roman" panose="02020603050405020304" pitchFamily="18" charset="0"/>
                <a:cs typeface="Times New Roman" panose="02020603050405020304" pitchFamily="18" charset="0"/>
              </a:rPr>
              <a:t>：短按</a:t>
            </a:r>
            <a:r>
              <a:rPr lang="en-US" altLang="zh-CN" dirty="0">
                <a:latin typeface="Times New Roman" panose="02020603050405020304" pitchFamily="18" charset="0"/>
                <a:cs typeface="Times New Roman" panose="02020603050405020304" pitchFamily="18" charset="0"/>
              </a:rPr>
              <a:t>RSTN</a:t>
            </a:r>
            <a:r>
              <a:rPr lang="zh-CN" altLang="en-US" dirty="0">
                <a:latin typeface="Times New Roman" panose="02020603050405020304" pitchFamily="18" charset="0"/>
                <a:cs typeface="Times New Roman" panose="02020603050405020304" pitchFamily="18" charset="0"/>
              </a:rPr>
              <a:t>输出</a:t>
            </a:r>
          </a:p>
          <a:p>
            <a:pPr lvl="3">
              <a:spcBef>
                <a:spcPts val="300"/>
              </a:spcBef>
              <a:defRPr/>
            </a:pPr>
            <a:r>
              <a:rPr lang="en-US" altLang="zh-CN" dirty="0" err="1">
                <a:latin typeface="Times New Roman" panose="02020603050405020304" pitchFamily="18" charset="0"/>
                <a:cs typeface="Times New Roman" panose="02020603050405020304" pitchFamily="18" charset="0"/>
              </a:rPr>
              <a:t>button_out</a:t>
            </a:r>
            <a:r>
              <a:rPr lang="en-US" altLang="zh-CN" dirty="0">
                <a:latin typeface="Times New Roman" panose="02020603050405020304" pitchFamily="18" charset="0"/>
                <a:cs typeface="Times New Roman" panose="02020603050405020304" pitchFamily="18" charset="0"/>
              </a:rPr>
              <a:t>(3:0)</a:t>
            </a:r>
            <a:r>
              <a:rPr lang="zh-CN" altLang="en-US" dirty="0"/>
              <a:t>：</a:t>
            </a:r>
            <a:r>
              <a:rPr lang="en-US" altLang="zh-CN" dirty="0"/>
              <a:t>   </a:t>
            </a:r>
            <a:r>
              <a:rPr lang="en-US" altLang="zh-CN" dirty="0">
                <a:latin typeface="Times New Roman" panose="02020603050405020304" pitchFamily="18" charset="0"/>
                <a:cs typeface="Times New Roman" panose="02020603050405020304" pitchFamily="18" charset="0"/>
              </a:rPr>
              <a:t>K_COL (3:0)</a:t>
            </a:r>
            <a:r>
              <a:rPr lang="zh-CN" altLang="en-US" dirty="0"/>
              <a:t>去抖动输出</a:t>
            </a:r>
            <a:endParaRPr lang="en-US" altLang="zh-CN" dirty="0"/>
          </a:p>
          <a:p>
            <a:pPr lvl="3">
              <a:spcBef>
                <a:spcPts val="300"/>
              </a:spcBef>
              <a:defRPr/>
            </a:pPr>
            <a:r>
              <a:rPr lang="en-US" altLang="zh-CN" dirty="0" err="1">
                <a:latin typeface="Times New Roman" panose="02020603050405020304" pitchFamily="18" charset="0"/>
                <a:cs typeface="Times New Roman" panose="02020603050405020304" pitchFamily="18" charset="0"/>
              </a:rPr>
              <a:t>button_pulse</a:t>
            </a:r>
            <a:r>
              <a:rPr lang="en-US" altLang="zh-CN" dirty="0">
                <a:latin typeface="Times New Roman" panose="02020603050405020304" pitchFamily="18" charset="0"/>
                <a:cs typeface="Times New Roman" panose="02020603050405020304" pitchFamily="18" charset="0"/>
              </a:rPr>
              <a:t>(3:0)</a:t>
            </a:r>
            <a:r>
              <a:rPr lang="zh-CN" altLang="en-US" dirty="0"/>
              <a:t>：</a:t>
            </a:r>
            <a:r>
              <a:rPr lang="en-US" altLang="zh-CN" dirty="0"/>
              <a:t> </a:t>
            </a:r>
            <a:r>
              <a:rPr lang="en-US" altLang="zh-CN" dirty="0">
                <a:latin typeface="Times New Roman" panose="02020603050405020304" pitchFamily="18" charset="0"/>
                <a:cs typeface="Times New Roman" panose="02020603050405020304" pitchFamily="18" charset="0"/>
              </a:rPr>
              <a:t>K_COL (3:0)</a:t>
            </a:r>
            <a:r>
              <a:rPr lang="zh-CN" altLang="en-US" dirty="0"/>
              <a:t>去抖动脉冲输出</a:t>
            </a:r>
            <a:endParaRPr lang="en-US" altLang="zh-CN" dirty="0"/>
          </a:p>
          <a:p>
            <a:pPr lvl="3">
              <a:spcBef>
                <a:spcPts val="300"/>
              </a:spcBef>
              <a:defRPr/>
            </a:pPr>
            <a:r>
              <a:rPr lang="en-US" altLang="zh-CN" dirty="0">
                <a:latin typeface="Times New Roman" panose="02020603050405020304" pitchFamily="18" charset="0"/>
                <a:cs typeface="Times New Roman" panose="02020603050405020304" pitchFamily="18" charset="0"/>
              </a:rPr>
              <a:t>SW_OK(15:0)</a:t>
            </a:r>
            <a:r>
              <a:rPr lang="zh-CN" altLang="en-US" dirty="0"/>
              <a:t>：</a:t>
            </a:r>
            <a:r>
              <a:rPr lang="en-US" altLang="zh-CN" dirty="0"/>
              <a:t> </a:t>
            </a:r>
            <a:r>
              <a:rPr lang="en-US" altLang="zh-CN" dirty="0">
                <a:latin typeface="Times New Roman" panose="02020603050405020304" pitchFamily="18" charset="0"/>
                <a:cs typeface="Times New Roman" panose="02020603050405020304" pitchFamily="18" charset="0"/>
              </a:rPr>
              <a:t>SW(15:0)</a:t>
            </a:r>
            <a:r>
              <a:rPr lang="zh-CN" altLang="en-US" dirty="0"/>
              <a:t>去抖动输出</a:t>
            </a:r>
            <a:endParaRPr lang="en-US" altLang="zh-CN" dirty="0"/>
          </a:p>
        </p:txBody>
      </p:sp>
      <p:sp>
        <p:nvSpPr>
          <p:cNvPr id="5" name="文本框 4"/>
          <p:cNvSpPr txBox="1"/>
          <p:nvPr/>
        </p:nvSpPr>
        <p:spPr>
          <a:xfrm>
            <a:off x="5868144" y="3764956"/>
            <a:ext cx="2236510" cy="338554"/>
          </a:xfrm>
          <a:prstGeom prst="rect">
            <a:avLst/>
          </a:prstGeom>
          <a:noFill/>
        </p:spPr>
        <p:txBody>
          <a:bodyPr wrap="none" rtlCol="0">
            <a:spAutoFit/>
          </a:bodyPr>
          <a:lstStyle/>
          <a:p>
            <a:r>
              <a:rPr lang="zh-CN" altLang="en-US" dirty="0"/>
              <a:t>按键处理模块逻辑符号</a:t>
            </a:r>
          </a:p>
        </p:txBody>
      </p:sp>
      <p:pic>
        <p:nvPicPr>
          <p:cNvPr id="2" name="图片 1"/>
          <p:cNvPicPr>
            <a:picLocks noChangeAspect="1"/>
          </p:cNvPicPr>
          <p:nvPr/>
        </p:nvPicPr>
        <p:blipFill>
          <a:blip r:embed="rId2"/>
          <a:stretch>
            <a:fillRect/>
          </a:stretch>
        </p:blipFill>
        <p:spPr>
          <a:xfrm>
            <a:off x="5508104" y="1730574"/>
            <a:ext cx="3076171" cy="2034382"/>
          </a:xfrm>
          <a:prstGeom prst="rect">
            <a:avLst/>
          </a:prstGeom>
        </p:spPr>
      </p:pic>
    </p:spTree>
    <p:extLst>
      <p:ext uri="{BB962C8B-B14F-4D97-AF65-F5344CB8AC3E}">
        <p14:creationId xmlns:p14="http://schemas.microsoft.com/office/powerpoint/2010/main" val="321966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olidFill>
                  <a:schemeClr val="tx1"/>
                </a:solidFill>
                <a:latin typeface="Times New Roman" panose="02020603050405020304" pitchFamily="18" charset="0"/>
                <a:cs typeface="Times New Roman" panose="02020603050405020304" pitchFamily="18" charset="0"/>
              </a:rPr>
              <a:t>Anti_jitter</a:t>
            </a:r>
            <a:r>
              <a:rPr lang="en-US" altLang="zh-CN" dirty="0">
                <a:solidFill>
                  <a:schemeClr val="tx1"/>
                </a:solidFill>
                <a:latin typeface="Times New Roman" panose="02020603050405020304" pitchFamily="18" charset="0"/>
                <a:cs typeface="Times New Roman" panose="02020603050405020304" pitchFamily="18" charset="0"/>
              </a:rPr>
              <a:t> HDL </a:t>
            </a:r>
            <a:r>
              <a:rPr lang="zh-CN" altLang="en-US" dirty="0">
                <a:solidFill>
                  <a:schemeClr val="tx1"/>
                </a:solidFill>
                <a:latin typeface="Times New Roman" panose="02020603050405020304" pitchFamily="18" charset="0"/>
                <a:cs typeface="Times New Roman" panose="02020603050405020304" pitchFamily="18" charset="0"/>
              </a:rPr>
              <a:t>参考描述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51520" y="1268760"/>
            <a:ext cx="8751892" cy="4752528"/>
          </a:xfrm>
          <a:prstGeom prst="rect">
            <a:avLst/>
          </a:prstGeom>
        </p:spPr>
      </p:pic>
      <p:sp>
        <p:nvSpPr>
          <p:cNvPr id="4" name="矩形 3"/>
          <p:cNvSpPr/>
          <p:nvPr/>
        </p:nvSpPr>
        <p:spPr>
          <a:xfrm>
            <a:off x="3758189" y="5592688"/>
            <a:ext cx="2808312" cy="4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接</a:t>
            </a:r>
            <a:r>
              <a:rPr lang="en-US" altLang="zh-CN" dirty="0">
                <a:solidFill>
                  <a:srgbClr val="FF0000"/>
                </a:solidFill>
              </a:rPr>
              <a:t>SW[15:11]</a:t>
            </a:r>
            <a:r>
              <a:rPr lang="zh-CN" altLang="en-US" dirty="0">
                <a:solidFill>
                  <a:srgbClr val="FF0000"/>
                </a:solidFill>
              </a:rPr>
              <a:t>手动测试扫描</a:t>
            </a:r>
          </a:p>
        </p:txBody>
      </p:sp>
    </p:spTree>
    <p:extLst>
      <p:ext uri="{BB962C8B-B14F-4D97-AF65-F5344CB8AC3E}">
        <p14:creationId xmlns:p14="http://schemas.microsoft.com/office/powerpoint/2010/main" val="258293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并非唯一</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48772" y="1196752"/>
            <a:ext cx="8328119" cy="5040560"/>
          </a:xfrm>
          <a:prstGeom prst="rect">
            <a:avLst/>
          </a:prstGeom>
        </p:spPr>
      </p:pic>
      <p:sp>
        <p:nvSpPr>
          <p:cNvPr id="5" name="圆角矩形 4"/>
          <p:cNvSpPr/>
          <p:nvPr/>
        </p:nvSpPr>
        <p:spPr>
          <a:xfrm>
            <a:off x="827584" y="1447498"/>
            <a:ext cx="7128792" cy="43204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763688" y="3645024"/>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07704" y="4941168"/>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7959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230188" y="115888"/>
            <a:ext cx="7654180" cy="955675"/>
          </a:xfrm>
        </p:spPr>
        <p:txBody>
          <a:bodyPr>
            <a:normAutofit/>
          </a:bodyPr>
          <a:lstStyle/>
          <a:p>
            <a:r>
              <a:rPr lang="zh-CN" altLang="en-US" dirty="0">
                <a:solidFill>
                  <a:schemeClr val="tx1"/>
                </a:solidFill>
              </a:rPr>
              <a:t>阵列模式应用：</a:t>
            </a:r>
            <a:r>
              <a:rPr lang="en-US" altLang="zh-CN" dirty="0">
                <a:solidFill>
                  <a:prstClr val="black"/>
                </a:solidFill>
              </a:rPr>
              <a:t>IP</a:t>
            </a:r>
            <a:r>
              <a:rPr lang="zh-CN" altLang="en-US" dirty="0">
                <a:solidFill>
                  <a:prstClr val="black"/>
                </a:solidFill>
              </a:rPr>
              <a:t>核</a:t>
            </a:r>
            <a:r>
              <a:rPr lang="en-US" altLang="zh-CN" dirty="0">
                <a:solidFill>
                  <a:prstClr val="black"/>
                </a:solidFill>
              </a:rPr>
              <a:t>-</a:t>
            </a:r>
            <a:r>
              <a:rPr lang="zh-CN" altLang="en-US" dirty="0">
                <a:solidFill>
                  <a:prstClr val="black"/>
                </a:solidFill>
              </a:rPr>
              <a:t>兼容独立键</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67544" y="1208672"/>
            <a:ext cx="8229600" cy="5112568"/>
          </a:xfrm>
        </p:spPr>
        <p:txBody>
          <a:bodyPr>
            <a:normAutofit fontScale="92500" lnSpcReduction="10000"/>
          </a:bodyPr>
          <a:lstStyle/>
          <a:p>
            <a:pPr>
              <a:spcBef>
                <a:spcPts val="300"/>
              </a:spcBef>
              <a:defRPr/>
            </a:pPr>
            <a:r>
              <a:rPr lang="zh-CN" altLang="en-US" sz="2800" dirty="0">
                <a:solidFill>
                  <a:schemeClr val="tx1"/>
                </a:solidFill>
              </a:rPr>
              <a:t>阵列扫描及去抖动</a:t>
            </a:r>
            <a:r>
              <a:rPr lang="en-US" altLang="zh-CN" sz="2800" dirty="0">
                <a:solidFill>
                  <a:schemeClr val="tx1"/>
                </a:solidFill>
                <a:latin typeface="Times New Roman" panose="02020603050405020304" pitchFamily="18" charset="0"/>
                <a:cs typeface="Times New Roman" panose="02020603050405020304" pitchFamily="18" charset="0"/>
              </a:rPr>
              <a:t>IP</a:t>
            </a:r>
            <a:r>
              <a:rPr lang="zh-CN" altLang="en-US" sz="2800" dirty="0">
                <a:solidFill>
                  <a:schemeClr val="tx1"/>
                </a:solidFill>
              </a:rPr>
              <a:t>模块</a:t>
            </a:r>
            <a:endParaRPr lang="en-US" altLang="zh-CN" sz="2800" dirty="0">
              <a:solidFill>
                <a:schemeClr val="tx1"/>
              </a:solidFill>
            </a:endParaRPr>
          </a:p>
          <a:p>
            <a:pPr lvl="1">
              <a:spcBef>
                <a:spcPts val="300"/>
              </a:spcBef>
              <a:defRPr/>
            </a:pPr>
            <a:r>
              <a:rPr lang="en-US" altLang="zh-CN" sz="2400" dirty="0" err="1">
                <a:latin typeface="Times New Roman" panose="02020603050405020304" pitchFamily="18" charset="0"/>
                <a:cs typeface="Times New Roman" panose="02020603050405020304" pitchFamily="18" charset="0"/>
              </a:rPr>
              <a:t>SAnti_jitter</a:t>
            </a:r>
            <a:endParaRPr lang="en-US" altLang="zh-CN" sz="2400" dirty="0">
              <a:latin typeface="Times New Roman" panose="02020603050405020304" pitchFamily="18" charset="0"/>
              <a:cs typeface="Times New Roman" panose="02020603050405020304" pitchFamily="18" charset="0"/>
            </a:endParaRPr>
          </a:p>
          <a:p>
            <a:pPr lvl="2">
              <a:spcBef>
                <a:spcPts val="300"/>
              </a:spcBef>
              <a:defRPr/>
            </a:pPr>
            <a:r>
              <a:rPr lang="zh-CN" altLang="en-US" sz="2200" dirty="0"/>
              <a:t>输入：</a:t>
            </a:r>
            <a:endParaRPr lang="en-US" altLang="zh-CN" sz="2200" dirty="0"/>
          </a:p>
          <a:p>
            <a:pPr lvl="3">
              <a:spcBef>
                <a:spcPts val="300"/>
              </a:spcBef>
              <a:defRPr/>
            </a:pPr>
            <a:r>
              <a:rPr lang="en-US" altLang="zh-CN" dirty="0" err="1">
                <a:latin typeface="Times New Roman" panose="02020603050405020304" pitchFamily="18" charset="0"/>
                <a:cs typeface="Times New Roman" panose="02020603050405020304" pitchFamily="18" charset="0"/>
              </a:rPr>
              <a:t>clk</a:t>
            </a:r>
            <a:r>
              <a:rPr lang="en-US" altLang="zh-CN" dirty="0"/>
              <a:t>=</a:t>
            </a:r>
            <a:r>
              <a:rPr lang="zh-CN" altLang="en-US" dirty="0"/>
              <a:t>主板时钟</a:t>
            </a:r>
            <a:endParaRPr lang="en-US" altLang="zh-CN" dirty="0"/>
          </a:p>
          <a:p>
            <a:pPr lvl="3">
              <a:spcBef>
                <a:spcPts val="300"/>
              </a:spcBef>
              <a:defRPr/>
            </a:pPr>
            <a:r>
              <a:rPr lang="en-US" altLang="zh-CN" dirty="0">
                <a:latin typeface="Times New Roman" panose="02020603050405020304" pitchFamily="18" charset="0"/>
                <a:cs typeface="Times New Roman" panose="02020603050405020304" pitchFamily="18" charset="0"/>
              </a:rPr>
              <a:t>RSTN</a:t>
            </a:r>
            <a:r>
              <a:rPr lang="zh-CN" altLang="en-US" dirty="0"/>
              <a:t>复位输入</a:t>
            </a:r>
            <a:endParaRPr lang="en-US" altLang="zh-CN" dirty="0"/>
          </a:p>
          <a:p>
            <a:pPr lvl="3">
              <a:spcBef>
                <a:spcPts val="300"/>
              </a:spcBef>
              <a:defRPr/>
            </a:pPr>
            <a:r>
              <a:rPr lang="en-US" altLang="zh-CN" dirty="0" err="1">
                <a:latin typeface="Times New Roman" panose="02020603050405020304" pitchFamily="18" charset="0"/>
                <a:cs typeface="Times New Roman" panose="02020603050405020304" pitchFamily="18" charset="0"/>
              </a:rPr>
              <a:t>Key_y</a:t>
            </a:r>
            <a:r>
              <a:rPr lang="en-US" altLang="zh-CN" dirty="0">
                <a:latin typeface="Times New Roman" panose="02020603050405020304" pitchFamily="18" charset="0"/>
                <a:cs typeface="Times New Roman" panose="02020603050405020304" pitchFamily="18" charset="0"/>
              </a:rPr>
              <a:t> (3:0)</a:t>
            </a:r>
            <a:r>
              <a:rPr lang="zh-CN" altLang="en-US" dirty="0">
                <a:solidFill>
                  <a:prstClr val="black"/>
                </a:solidFill>
                <a:latin typeface="Times New Roman" panose="02020603050405020304" pitchFamily="18" charset="0"/>
              </a:rPr>
              <a:t>键盘列输入</a:t>
            </a:r>
            <a:endParaRPr lang="en-US" altLang="zh-CN" dirty="0"/>
          </a:p>
          <a:p>
            <a:pPr lvl="3">
              <a:spcBef>
                <a:spcPts val="300"/>
              </a:spcBef>
              <a:defRPr/>
            </a:pPr>
            <a:r>
              <a:rPr lang="en-US" altLang="zh-CN" dirty="0" err="1">
                <a:latin typeface="Times New Roman" panose="02020603050405020304" pitchFamily="18" charset="0"/>
                <a:cs typeface="Times New Roman" panose="02020603050405020304" pitchFamily="18" charset="0"/>
              </a:rPr>
              <a:t>Key_x</a:t>
            </a:r>
            <a:r>
              <a:rPr lang="en-US"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键盘行输出</a:t>
            </a:r>
            <a:endParaRPr lang="en-US" altLang="zh-CN" dirty="0">
              <a:latin typeface="Times New Roman" panose="02020603050405020304" pitchFamily="18" charset="0"/>
              <a:cs typeface="Times New Roman" panose="02020603050405020304" pitchFamily="18" charset="0"/>
            </a:endParaRPr>
          </a:p>
          <a:p>
            <a:pPr lvl="3">
              <a:spcBef>
                <a:spcPts val="300"/>
              </a:spcBef>
              <a:defRPr/>
            </a:pPr>
            <a:r>
              <a:rPr lang="en-US" altLang="zh-CN" dirty="0" err="1">
                <a:latin typeface="Times New Roman" panose="02020603050405020304" pitchFamily="18" charset="0"/>
                <a:cs typeface="Times New Roman" panose="02020603050405020304" pitchFamily="18" charset="0"/>
              </a:rPr>
              <a:t>readn</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读扫描码</a:t>
            </a:r>
            <a:endParaRPr lang="en-US" altLang="zh-CN" dirty="0">
              <a:latin typeface="Times New Roman" panose="02020603050405020304" pitchFamily="18" charset="0"/>
              <a:cs typeface="Times New Roman" panose="02020603050405020304" pitchFamily="18" charset="0"/>
            </a:endParaRPr>
          </a:p>
          <a:p>
            <a:pPr lvl="3">
              <a:spcBef>
                <a:spcPts val="300"/>
              </a:spcBef>
              <a:defRPr/>
            </a:pPr>
            <a:r>
              <a:rPr lang="en-US" altLang="zh-CN" dirty="0">
                <a:latin typeface="Times New Roman" panose="02020603050405020304" pitchFamily="18" charset="0"/>
                <a:cs typeface="Times New Roman" panose="02020603050405020304" pitchFamily="18" charset="0"/>
              </a:rPr>
              <a:t>SW(15:0)</a:t>
            </a:r>
            <a:r>
              <a:rPr lang="zh-CN" altLang="en-US" dirty="0"/>
              <a:t>输入开关</a:t>
            </a:r>
            <a:endParaRPr lang="en-US" altLang="zh-CN" dirty="0"/>
          </a:p>
          <a:p>
            <a:pPr lvl="2">
              <a:spcBef>
                <a:spcPts val="300"/>
              </a:spcBef>
              <a:defRPr/>
            </a:pPr>
            <a:r>
              <a:rPr lang="zh-CN" altLang="en-US" dirty="0"/>
              <a:t>输出：</a:t>
            </a:r>
            <a:endParaRPr lang="en-US" altLang="zh-CN" dirty="0"/>
          </a:p>
          <a:p>
            <a:pPr lvl="3">
              <a:spcBef>
                <a:spcPts val="300"/>
              </a:spcBef>
              <a:defRPr/>
            </a:pPr>
            <a:r>
              <a:rPr lang="en-US" altLang="zh-CN" dirty="0" err="1">
                <a:latin typeface="Times New Roman" panose="02020603050405020304" pitchFamily="18" charset="0"/>
                <a:cs typeface="Times New Roman" panose="02020603050405020304" pitchFamily="18" charset="0"/>
              </a:rPr>
              <a:t>rst</a:t>
            </a:r>
            <a:r>
              <a:rPr lang="zh-CN" altLang="en-US" dirty="0">
                <a:latin typeface="Times New Roman" panose="02020603050405020304" pitchFamily="18" charset="0"/>
                <a:cs typeface="Times New Roman" panose="02020603050405020304" pitchFamily="18" charset="0"/>
              </a:rPr>
              <a:t>：长按</a:t>
            </a:r>
            <a:r>
              <a:rPr lang="en-US" altLang="zh-CN" dirty="0">
                <a:latin typeface="Times New Roman" panose="02020603050405020304" pitchFamily="18" charset="0"/>
                <a:cs typeface="Times New Roman" panose="02020603050405020304" pitchFamily="18" charset="0"/>
              </a:rPr>
              <a:t>RSTN</a:t>
            </a:r>
            <a:r>
              <a:rPr lang="zh-CN" altLang="en-US" dirty="0">
                <a:latin typeface="Times New Roman" panose="02020603050405020304" pitchFamily="18" charset="0"/>
                <a:cs typeface="Times New Roman" panose="02020603050405020304" pitchFamily="18" charset="0"/>
              </a:rPr>
              <a:t>复位输出</a:t>
            </a:r>
            <a:r>
              <a:rPr lang="en-US" altLang="zh-CN" dirty="0">
                <a:latin typeface="Times New Roman" panose="02020603050405020304" pitchFamily="18" charset="0"/>
                <a:cs typeface="Times New Roman" panose="02020603050405020304" pitchFamily="18" charset="0"/>
              </a:rPr>
              <a:t>	CR</a:t>
            </a:r>
            <a:r>
              <a:rPr lang="zh-CN" altLang="en-US" dirty="0">
                <a:latin typeface="Times New Roman" panose="02020603050405020304" pitchFamily="18" charset="0"/>
                <a:cs typeface="Times New Roman" panose="02020603050405020304" pitchFamily="18" charset="0"/>
              </a:rPr>
              <a:t>：短按</a:t>
            </a:r>
            <a:r>
              <a:rPr lang="en-US" altLang="zh-CN" dirty="0">
                <a:latin typeface="Times New Roman" panose="02020603050405020304" pitchFamily="18" charset="0"/>
                <a:cs typeface="Times New Roman" panose="02020603050405020304" pitchFamily="18" charset="0"/>
              </a:rPr>
              <a:t>RSTN</a:t>
            </a:r>
            <a:r>
              <a:rPr lang="zh-CN" altLang="en-US" dirty="0">
                <a:latin typeface="Times New Roman" panose="02020603050405020304" pitchFamily="18" charset="0"/>
                <a:cs typeface="Times New Roman" panose="02020603050405020304" pitchFamily="18" charset="0"/>
              </a:rPr>
              <a:t>输出</a:t>
            </a:r>
          </a:p>
          <a:p>
            <a:pPr lvl="3">
              <a:spcBef>
                <a:spcPts val="300"/>
              </a:spcBef>
              <a:defRPr/>
            </a:pPr>
            <a:r>
              <a:rPr lang="en-US" altLang="zh-CN" dirty="0" err="1">
                <a:latin typeface="Times New Roman" panose="02020603050405020304" pitchFamily="18" charset="0"/>
                <a:cs typeface="Times New Roman" panose="02020603050405020304" pitchFamily="18" charset="0"/>
              </a:rPr>
              <a:t>button_out</a:t>
            </a:r>
            <a:r>
              <a:rPr lang="en-US" altLang="zh-CN" dirty="0">
                <a:latin typeface="Times New Roman" panose="02020603050405020304" pitchFamily="18" charset="0"/>
                <a:cs typeface="Times New Roman" panose="02020603050405020304" pitchFamily="18" charset="0"/>
              </a:rPr>
              <a:t>(3:0)</a:t>
            </a:r>
            <a:r>
              <a:rPr lang="zh-CN" altLang="en-US" dirty="0"/>
              <a:t>：</a:t>
            </a:r>
            <a:r>
              <a:rPr lang="en-US" altLang="zh-CN" dirty="0"/>
              <a:t> 	 </a:t>
            </a:r>
            <a:r>
              <a:rPr lang="en-US" altLang="zh-CN" dirty="0" err="1">
                <a:latin typeface="Times New Roman" panose="02020603050405020304" pitchFamily="18" charset="0"/>
                <a:cs typeface="Times New Roman" panose="02020603050405020304" pitchFamily="18" charset="0"/>
              </a:rPr>
              <a:t>Key_y</a:t>
            </a:r>
            <a:r>
              <a:rPr lang="en-US" altLang="zh-CN" dirty="0">
                <a:latin typeface="Times New Roman" panose="02020603050405020304" pitchFamily="18" charset="0"/>
                <a:cs typeface="Times New Roman" panose="02020603050405020304" pitchFamily="18" charset="0"/>
              </a:rPr>
              <a:t> (3:0)</a:t>
            </a:r>
            <a:r>
              <a:rPr lang="zh-CN" altLang="en-US" dirty="0"/>
              <a:t>去抖动输出</a:t>
            </a:r>
            <a:endParaRPr lang="en-US" altLang="zh-CN" dirty="0"/>
          </a:p>
          <a:p>
            <a:pPr lvl="3">
              <a:spcBef>
                <a:spcPts val="300"/>
              </a:spcBef>
              <a:defRPr/>
            </a:pPr>
            <a:r>
              <a:rPr lang="en-US" altLang="zh-CN" dirty="0" err="1">
                <a:latin typeface="Times New Roman" panose="02020603050405020304" pitchFamily="18" charset="0"/>
                <a:cs typeface="Times New Roman" panose="02020603050405020304" pitchFamily="18" charset="0"/>
              </a:rPr>
              <a:t>button_pulse</a:t>
            </a:r>
            <a:r>
              <a:rPr lang="en-US" altLang="zh-CN" dirty="0">
                <a:latin typeface="Times New Roman" panose="02020603050405020304" pitchFamily="18" charset="0"/>
                <a:cs typeface="Times New Roman" panose="02020603050405020304" pitchFamily="18" charset="0"/>
              </a:rPr>
              <a:t>(3:0)</a:t>
            </a:r>
            <a:r>
              <a:rPr lang="zh-CN" altLang="en-US" dirty="0"/>
              <a:t>：</a:t>
            </a:r>
            <a:r>
              <a:rPr lang="en-US" altLang="zh-CN" dirty="0"/>
              <a:t> </a:t>
            </a:r>
            <a:r>
              <a:rPr lang="en-US" altLang="zh-CN" dirty="0" err="1">
                <a:latin typeface="Times New Roman" panose="02020603050405020304" pitchFamily="18" charset="0"/>
                <a:cs typeface="Times New Roman" panose="02020603050405020304" pitchFamily="18" charset="0"/>
              </a:rPr>
              <a:t>Key_y</a:t>
            </a:r>
            <a:r>
              <a:rPr lang="en-US" altLang="zh-CN" dirty="0">
                <a:latin typeface="Times New Roman" panose="02020603050405020304" pitchFamily="18" charset="0"/>
                <a:cs typeface="Times New Roman" panose="02020603050405020304" pitchFamily="18" charset="0"/>
              </a:rPr>
              <a:t>  (3:0)</a:t>
            </a:r>
            <a:r>
              <a:rPr lang="zh-CN" altLang="en-US" dirty="0"/>
              <a:t>去抖动脉冲输出</a:t>
            </a:r>
            <a:endParaRPr lang="en-US" altLang="zh-CN" dirty="0"/>
          </a:p>
          <a:p>
            <a:pPr lvl="3">
              <a:spcBef>
                <a:spcPts val="300"/>
              </a:spcBef>
              <a:defRPr/>
            </a:pPr>
            <a:r>
              <a:rPr lang="en-US" altLang="zh-CN" dirty="0">
                <a:latin typeface="Times New Roman" panose="02020603050405020304" pitchFamily="18" charset="0"/>
                <a:cs typeface="Times New Roman" panose="02020603050405020304" pitchFamily="18" charset="0"/>
              </a:rPr>
              <a:t>SW_OK(15:0)</a:t>
            </a:r>
            <a:r>
              <a:rPr lang="zh-CN" altLang="en-US" dirty="0"/>
              <a:t>：</a:t>
            </a:r>
            <a:r>
              <a:rPr lang="en-US" altLang="zh-CN" dirty="0"/>
              <a:t> </a:t>
            </a:r>
            <a:r>
              <a:rPr lang="en-US" altLang="zh-CN" dirty="0">
                <a:latin typeface="Times New Roman" panose="02020603050405020304" pitchFamily="18" charset="0"/>
                <a:cs typeface="Times New Roman" panose="02020603050405020304" pitchFamily="18" charset="0"/>
              </a:rPr>
              <a:t>SW(15:0)</a:t>
            </a:r>
            <a:r>
              <a:rPr lang="zh-CN" altLang="en-US" dirty="0"/>
              <a:t>去抖动输出</a:t>
            </a:r>
            <a:endParaRPr lang="en-US" altLang="zh-CN" dirty="0"/>
          </a:p>
          <a:p>
            <a:pPr lvl="3">
              <a:spcBef>
                <a:spcPts val="300"/>
              </a:spcBef>
              <a:defRPr/>
            </a:pPr>
            <a:r>
              <a:rPr lang="en-US" altLang="zh-CN" dirty="0" err="1"/>
              <a:t>Key_out</a:t>
            </a:r>
            <a:r>
              <a:rPr lang="en-US" altLang="zh-CN" dirty="0"/>
              <a:t>(4:0)</a:t>
            </a:r>
            <a:r>
              <a:rPr lang="zh-CN" altLang="en-US" dirty="0"/>
              <a:t>扫描输出</a:t>
            </a:r>
            <a:endParaRPr lang="en-US" altLang="zh-CN" dirty="0"/>
          </a:p>
          <a:p>
            <a:pPr lvl="3">
              <a:spcBef>
                <a:spcPts val="300"/>
              </a:spcBef>
              <a:defRPr/>
            </a:pPr>
            <a:r>
              <a:rPr lang="en-US" altLang="zh-CN" dirty="0" err="1"/>
              <a:t>Key_ready</a:t>
            </a:r>
            <a:r>
              <a:rPr lang="en-US" altLang="zh-CN" dirty="0"/>
              <a:t>=1</a:t>
            </a:r>
            <a:r>
              <a:rPr lang="zh-CN" altLang="en-US" dirty="0"/>
              <a:t>：扫描码有效</a:t>
            </a:r>
            <a:endParaRPr lang="en-US" altLang="zh-CN" dirty="0"/>
          </a:p>
        </p:txBody>
      </p:sp>
      <p:sp>
        <p:nvSpPr>
          <p:cNvPr id="5" name="文本框 4"/>
          <p:cNvSpPr txBox="1"/>
          <p:nvPr/>
        </p:nvSpPr>
        <p:spPr>
          <a:xfrm>
            <a:off x="5436096" y="3824847"/>
            <a:ext cx="2954655" cy="369332"/>
          </a:xfrm>
          <a:prstGeom prst="rect">
            <a:avLst/>
          </a:prstGeom>
          <a:noFill/>
        </p:spPr>
        <p:txBody>
          <a:bodyPr wrap="none" rtlCol="0">
            <a:spAutoFit/>
          </a:bodyPr>
          <a:lstStyle/>
          <a:p>
            <a:r>
              <a:rPr lang="zh-CN" altLang="en-US" dirty="0"/>
              <a:t>按键扫描处理模块逻辑符号</a:t>
            </a:r>
          </a:p>
        </p:txBody>
      </p:sp>
      <p:pic>
        <p:nvPicPr>
          <p:cNvPr id="6" name="图片 5"/>
          <p:cNvPicPr>
            <a:picLocks noChangeAspect="1"/>
          </p:cNvPicPr>
          <p:nvPr/>
        </p:nvPicPr>
        <p:blipFill>
          <a:blip r:embed="rId2"/>
          <a:stretch>
            <a:fillRect/>
          </a:stretch>
        </p:blipFill>
        <p:spPr>
          <a:xfrm>
            <a:off x="5451748" y="1340768"/>
            <a:ext cx="3080692" cy="2484079"/>
          </a:xfrm>
          <a:prstGeom prst="rect">
            <a:avLst/>
          </a:prstGeom>
        </p:spPr>
      </p:pic>
    </p:spTree>
    <p:extLst>
      <p:ext uri="{BB962C8B-B14F-4D97-AF65-F5344CB8AC3E}">
        <p14:creationId xmlns:p14="http://schemas.microsoft.com/office/powerpoint/2010/main" val="329458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941568" cy="954360"/>
          </a:xfrm>
        </p:spPr>
        <p:txBody>
          <a:bodyPr>
            <a:normAutofit fontScale="90000"/>
          </a:bodyPr>
          <a:lstStyle/>
          <a:p>
            <a:r>
              <a:rPr lang="zh-CN" altLang="en-US" dirty="0">
                <a:solidFill>
                  <a:schemeClr val="tx1"/>
                </a:solidFill>
              </a:rPr>
              <a:t>阵列模式应用：</a:t>
            </a:r>
            <a:r>
              <a:rPr lang="zh-CN" altLang="en-US" dirty="0">
                <a:solidFill>
                  <a:prstClr val="black"/>
                </a:solidFill>
              </a:rPr>
              <a:t>核调用</a:t>
            </a:r>
            <a:r>
              <a:rPr lang="en-US" altLang="zh-CN" dirty="0" err="1">
                <a:solidFill>
                  <a:prstClr val="black"/>
                </a:solidFill>
                <a:latin typeface="Times New Roman" panose="02020603050405020304" pitchFamily="18" charset="0"/>
                <a:cs typeface="Times New Roman" panose="02020603050405020304" pitchFamily="18" charset="0"/>
              </a:rPr>
              <a:t>SAnti_jitter.ngc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67544" y="1124744"/>
            <a:ext cx="7272808" cy="4896544"/>
          </a:xfrm>
        </p:spPr>
        <p:txBody>
          <a:bodyPr>
            <a:normAutofit/>
          </a:bodyPr>
          <a:lstStyle/>
          <a:p>
            <a:pPr marL="400050" lvl="1" indent="0" eaLnBrk="0" fontAlgn="base" hangingPunct="0">
              <a:spcBef>
                <a:spcPts val="0"/>
              </a:spcBef>
              <a:spcAft>
                <a:spcPct val="0"/>
              </a:spcAft>
              <a:buClr>
                <a:srgbClr val="4BACC6">
                  <a:lumMod val="75000"/>
                </a:srgbClr>
              </a:buClr>
              <a:buSzPct val="70000"/>
              <a:buNone/>
            </a:pPr>
            <a:r>
              <a:rPr lang="en-US" altLang="zh-CN" sz="1400" b="1" dirty="0">
                <a:solidFill>
                  <a:srgbClr val="0000FF"/>
                </a:solidFill>
                <a:latin typeface="Times New Roman" panose="02020603050405020304" pitchFamily="18" charset="0"/>
              </a:rPr>
              <a:t>module </a:t>
            </a:r>
            <a:r>
              <a:rPr lang="en-US" altLang="zh-CN" sz="1400" dirty="0">
                <a:solidFill>
                  <a:prstClr val="black"/>
                </a:solidFill>
                <a:latin typeface="Times New Roman" panose="02020603050405020304" pitchFamily="18" charset="0"/>
              </a:rPr>
              <a:t>       </a:t>
            </a:r>
            <a:r>
              <a:rPr lang="en-US" altLang="zh-CN" sz="1400" dirty="0" err="1">
                <a:solidFill>
                  <a:srgbClr val="FF0000"/>
                </a:solidFill>
                <a:latin typeface="Times New Roman" panose="02020603050405020304" pitchFamily="18" charset="0"/>
              </a:rPr>
              <a:t>SAnti_jitter</a:t>
            </a:r>
            <a:r>
              <a:rPr lang="en-US" altLang="zh-CN" sz="1400" dirty="0">
                <a:solidFill>
                  <a:prstClr val="black"/>
                </a:solidFill>
                <a:latin typeface="Times New Roman" panose="02020603050405020304" pitchFamily="18" charset="0"/>
              </a:rPr>
              <a:t>(</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clk</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主板时钟</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RSTN</a:t>
            </a: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err="1">
                <a:solidFill>
                  <a:prstClr val="black"/>
                </a:solidFill>
                <a:latin typeface="Times New Roman" panose="02020603050405020304" pitchFamily="18" charset="0"/>
              </a:rPr>
              <a:t>readn</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阵列式键盘读</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[3:0]</a:t>
            </a:r>
            <a:r>
              <a:rPr lang="en-US" altLang="zh-CN" sz="1400" dirty="0" err="1">
                <a:solidFill>
                  <a:prstClr val="black"/>
                </a:solidFill>
                <a:latin typeface="Times New Roman" panose="02020603050405020304" pitchFamily="18" charset="0"/>
              </a:rPr>
              <a:t>Key_y</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阵列式键盘列输入</a:t>
            </a:r>
            <a:r>
              <a:rPr lang="en-US" altLang="zh-CN" sz="1400" dirty="0">
                <a:solidFill>
                  <a:prstClr val="black"/>
                </a:solidFill>
                <a:latin typeface="Times New Roman" panose="02020603050405020304" pitchFamily="18" charset="0"/>
              </a:rPr>
              <a:t>(</a:t>
            </a:r>
            <a:r>
              <a:rPr lang="zh-CN" altLang="en-US" sz="1400" dirty="0">
                <a:solidFill>
                  <a:prstClr val="black"/>
                </a:solidFill>
                <a:latin typeface="Times New Roman" panose="02020603050405020304" pitchFamily="18" charset="0"/>
              </a:rPr>
              <a:t>新版</a:t>
            </a:r>
            <a:r>
              <a:rPr lang="en-US" altLang="zh-CN" sz="1400" dirty="0">
                <a:solidFill>
                  <a:prstClr val="black"/>
                </a:solidFill>
                <a:latin typeface="Times New Roman" panose="02020603050405020304" pitchFamily="18" charset="0"/>
              </a:rPr>
              <a:t>4:0)</a:t>
            </a: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a:t>
            </a:r>
            <a:r>
              <a:rPr lang="en-US" altLang="zh-CN" sz="1400" dirty="0">
                <a:solidFill>
                  <a:prstClr val="black"/>
                </a:solidFill>
                <a:latin typeface="Times New Roman" panose="02020603050405020304" pitchFamily="18" charset="0"/>
              </a:rPr>
              <a: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Key_x</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阵列式键盘行输出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Key_out</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阵列式键盘扫描码</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Key_ready</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阵列式键盘有效</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 [15:0] SW, 		//</a:t>
            </a:r>
            <a:r>
              <a:rPr lang="zh-CN" altLang="en-US" sz="1400" dirty="0">
                <a:solidFill>
                  <a:prstClr val="black"/>
                </a:solidFill>
                <a:latin typeface="Times New Roman" panose="02020603050405020304" pitchFamily="18" charset="0"/>
              </a:rPr>
              <a:t>开关输入</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 BTN_OK,	//</a:t>
            </a:r>
            <a:r>
              <a:rPr lang="zh-CN" altLang="en-US" sz="1400" dirty="0">
                <a:solidFill>
                  <a:prstClr val="black"/>
                </a:solidFill>
                <a:latin typeface="Times New Roman" panose="02020603050405020304" pitchFamily="18" charset="0"/>
              </a:rPr>
              <a:t>列按键输出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pulse,	//</a:t>
            </a:r>
            <a:r>
              <a:rPr lang="zh-CN" altLang="en-US" sz="1400" dirty="0">
                <a:solidFill>
                  <a:prstClr val="black"/>
                </a:solidFill>
                <a:latin typeface="Times New Roman" panose="02020603050405020304" pitchFamily="18" charset="0"/>
              </a:rPr>
              <a:t>列按键脉冲输出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SW_OK, 	//</a:t>
            </a:r>
            <a:r>
              <a:rPr lang="zh-CN" altLang="en-US" sz="1400" dirty="0">
                <a:solidFill>
                  <a:prstClr val="black"/>
                </a:solidFill>
                <a:latin typeface="Times New Roman" panose="02020603050405020304" pitchFamily="18" charset="0"/>
              </a:rPr>
              <a:t>开关输出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CR,		//RSTN</a:t>
            </a:r>
            <a:r>
              <a:rPr lang="zh-CN" altLang="en-US" sz="1400" dirty="0">
                <a:solidFill>
                  <a:prstClr val="black"/>
                </a:solidFill>
                <a:latin typeface="Times New Roman" panose="02020603050405020304" pitchFamily="18" charset="0"/>
              </a:rPr>
              <a:t>短按输出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rst</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复位，</a:t>
            </a:r>
            <a:r>
              <a:rPr lang="en-US" altLang="zh-CN" sz="1400" dirty="0">
                <a:solidFill>
                  <a:prstClr val="black"/>
                </a:solidFill>
                <a:latin typeface="Times New Roman" panose="02020603050405020304" pitchFamily="18" charset="0"/>
              </a:rPr>
              <a:t> RSTN</a:t>
            </a:r>
            <a:r>
              <a:rPr lang="zh-CN" altLang="en-US" sz="1400" dirty="0">
                <a:solidFill>
                  <a:prstClr val="black"/>
                </a:solidFill>
                <a:latin typeface="Times New Roman" panose="02020603050405020304" pitchFamily="18" charset="0"/>
              </a:rPr>
              <a:t>长按输出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p>
          <a:p>
            <a:pPr marL="400050" lvl="1" indent="0" eaLnBrk="0" fontAlgn="base" hangingPunct="0">
              <a:spcBef>
                <a:spcPts val="0"/>
              </a:spcBef>
              <a:spcAft>
                <a:spcPct val="0"/>
              </a:spcAft>
              <a:buClr>
                <a:srgbClr val="4BACC6">
                  <a:lumMod val="75000"/>
                </a:srgbClr>
              </a:buClr>
              <a:buSzPct val="70000"/>
              <a:buNone/>
            </a:pPr>
            <a:r>
              <a:rPr lang="en-US" altLang="zh-CN" sz="1400" b="1" dirty="0" err="1">
                <a:solidFill>
                  <a:srgbClr val="0000FF"/>
                </a:solidFill>
                <a:latin typeface="Times New Roman" panose="02020603050405020304" pitchFamily="18" charset="0"/>
              </a:rPr>
              <a:t>endmodule</a:t>
            </a:r>
            <a:endParaRPr lang="zh-CN" altLang="en-US" sz="1400" b="1" dirty="0">
              <a:solidFill>
                <a:srgbClr val="0000FF"/>
              </a:solidFill>
              <a:latin typeface="Times New Roman" panose="02020603050405020304" pitchFamily="18" charset="0"/>
            </a:endParaRPr>
          </a:p>
          <a:p>
            <a:endParaRPr lang="zh-CN" altLang="en-US" sz="1400" dirty="0"/>
          </a:p>
        </p:txBody>
      </p:sp>
      <p:pic>
        <p:nvPicPr>
          <p:cNvPr id="14" name="图片 13"/>
          <p:cNvPicPr>
            <a:picLocks noChangeAspect="1"/>
          </p:cNvPicPr>
          <p:nvPr/>
        </p:nvPicPr>
        <p:blipFill>
          <a:blip r:embed="rId2"/>
          <a:stretch>
            <a:fillRect/>
          </a:stretch>
        </p:blipFill>
        <p:spPr>
          <a:xfrm>
            <a:off x="268685" y="4373672"/>
            <a:ext cx="6376861" cy="2458500"/>
          </a:xfrm>
          <a:prstGeom prst="rect">
            <a:avLst/>
          </a:prstGeom>
        </p:spPr>
      </p:pic>
      <p:sp>
        <p:nvSpPr>
          <p:cNvPr id="15" name="椭圆 14"/>
          <p:cNvSpPr/>
          <p:nvPr/>
        </p:nvSpPr>
        <p:spPr>
          <a:xfrm>
            <a:off x="5724128" y="4121644"/>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核</a:t>
            </a:r>
          </a:p>
        </p:txBody>
      </p:sp>
      <p:grpSp>
        <p:nvGrpSpPr>
          <p:cNvPr id="7" name="组合 6"/>
          <p:cNvGrpSpPr/>
          <p:nvPr/>
        </p:nvGrpSpPr>
        <p:grpSpPr>
          <a:xfrm>
            <a:off x="179512" y="2060848"/>
            <a:ext cx="2356694" cy="923330"/>
            <a:chOff x="80634" y="1988840"/>
            <a:chExt cx="2356694" cy="923330"/>
          </a:xfrm>
        </p:grpSpPr>
        <p:sp>
          <p:nvSpPr>
            <p:cNvPr id="8" name="圆角矩形 7"/>
            <p:cNvSpPr/>
            <p:nvPr/>
          </p:nvSpPr>
          <p:spPr>
            <a:xfrm>
              <a:off x="80634" y="1988840"/>
              <a:ext cx="2356693" cy="92333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35" y="1988840"/>
              <a:ext cx="2356693" cy="923330"/>
            </a:xfrm>
            <a:prstGeom prst="rect">
              <a:avLst/>
            </a:prstGeom>
            <a:noFill/>
          </p:spPr>
          <p:txBody>
            <a:bodyPr wrap="square" rtlCol="0">
              <a:spAutoFit/>
            </a:bodyPr>
            <a:lstStyle/>
            <a:p>
              <a:r>
                <a:rPr lang="zh-CN" altLang="en-US" dirty="0"/>
                <a:t>核调用端口关联文档，对应核文件：</a:t>
              </a:r>
              <a:endParaRPr lang="en-US" altLang="zh-CN" dirty="0"/>
            </a:p>
            <a:p>
              <a:r>
                <a:rPr lang="en-US" altLang="zh-CN" dirty="0"/>
                <a:t>          </a:t>
              </a:r>
              <a:r>
                <a:rPr lang="en-US" altLang="zh-CN" dirty="0" err="1"/>
                <a:t>SAnti_jitter.ngc</a:t>
              </a:r>
              <a:endParaRPr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810539225"/>
              </p:ext>
            </p:extLst>
          </p:nvPr>
        </p:nvGraphicFramePr>
        <p:xfrm>
          <a:off x="4769612" y="5941147"/>
          <a:ext cx="4177108" cy="856000"/>
        </p:xfrm>
        <a:graphic>
          <a:graphicData uri="http://schemas.openxmlformats.org/drawingml/2006/table">
            <a:tbl>
              <a:tblPr firstRow="1" bandRow="1">
                <a:tableStyleId>{5C22544A-7EE6-4342-B048-85BDC9FD1C3A}</a:tableStyleId>
              </a:tblPr>
              <a:tblGrid>
                <a:gridCol w="808336">
                  <a:extLst>
                    <a:ext uri="{9D8B030D-6E8A-4147-A177-3AD203B41FA5}">
                      <a16:colId xmlns:a16="http://schemas.microsoft.com/office/drawing/2014/main" val="20000"/>
                    </a:ext>
                  </a:extLst>
                </a:gridCol>
                <a:gridCol w="429263">
                  <a:extLst>
                    <a:ext uri="{9D8B030D-6E8A-4147-A177-3AD203B41FA5}">
                      <a16:colId xmlns:a16="http://schemas.microsoft.com/office/drawing/2014/main" val="20001"/>
                    </a:ext>
                  </a:extLst>
                </a:gridCol>
                <a:gridCol w="618809">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548772">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121446">
                  <a:extLst>
                    <a:ext uri="{9D8B030D-6E8A-4147-A177-3AD203B41FA5}">
                      <a16:colId xmlns:a16="http://schemas.microsoft.com/office/drawing/2014/main" val="20006"/>
                    </a:ext>
                  </a:extLst>
                </a:gridCol>
                <a:gridCol w="404623">
                  <a:extLst>
                    <a:ext uri="{9D8B030D-6E8A-4147-A177-3AD203B41FA5}">
                      <a16:colId xmlns:a16="http://schemas.microsoft.com/office/drawing/2014/main" val="20007"/>
                    </a:ext>
                  </a:extLst>
                </a:gridCol>
                <a:gridCol w="219538">
                  <a:extLst>
                    <a:ext uri="{9D8B030D-6E8A-4147-A177-3AD203B41FA5}">
                      <a16:colId xmlns:a16="http://schemas.microsoft.com/office/drawing/2014/main" val="20008"/>
                    </a:ext>
                  </a:extLst>
                </a:gridCol>
                <a:gridCol w="185083">
                  <a:extLst>
                    <a:ext uri="{9D8B030D-6E8A-4147-A177-3AD203B41FA5}">
                      <a16:colId xmlns:a16="http://schemas.microsoft.com/office/drawing/2014/main" val="20009"/>
                    </a:ext>
                  </a:extLst>
                </a:gridCol>
                <a:gridCol w="216398">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tblGrid>
              <a:tr h="146390">
                <a:tc>
                  <a:txBody>
                    <a:bodyPr/>
                    <a:lstStyle/>
                    <a:p>
                      <a:pPr algn="r"/>
                      <a:r>
                        <a:rPr lang="en-US" altLang="zh-CN" sz="900" dirty="0" err="1">
                          <a:solidFill>
                            <a:schemeClr val="tx1"/>
                          </a:solidFill>
                        </a:rPr>
                        <a:t>D_reary</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0"/>
                  </a:ext>
                </a:extLst>
              </a:tr>
              <a:tr h="47009">
                <a:tc>
                  <a:txBody>
                    <a:bodyPr/>
                    <a:lstStyle/>
                    <a:p>
                      <a:pPr algn="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a:lnSpc>
                          <a:spcPts val="500"/>
                        </a:lnSpc>
                      </a:pPr>
                      <a:endParaRPr lang="zh-CN" altLang="en-US" sz="900" b="1"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4639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900" b="1" kern="1200" dirty="0" err="1">
                          <a:solidFill>
                            <a:schemeClr val="tx1"/>
                          </a:solidFill>
                          <a:latin typeface="+mn-lt"/>
                          <a:ea typeface="+mn-ea"/>
                          <a:cs typeface="+mn-cs"/>
                        </a:rPr>
                        <a:t>Key_out</a:t>
                      </a:r>
                      <a:endParaRPr lang="zh-CN" altLang="en-US" sz="9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1"/>
                      </a:fgClr>
                      <a:bgClr>
                        <a:schemeClr val="bg1"/>
                      </a:bgClr>
                    </a:pattFill>
                  </a:tcPr>
                </a:tc>
                <a:tc gridSpan="3">
                  <a:txBody>
                    <a:bodyPr/>
                    <a:lstStyle/>
                    <a:p>
                      <a:pPr algn="ctr"/>
                      <a:r>
                        <a:rPr lang="zh-CN" altLang="en-US" sz="900" b="1" dirty="0"/>
                        <a:t>有效</a:t>
                      </a:r>
                      <a:r>
                        <a:rPr lang="en-US" altLang="zh-CN" sz="900" b="1" dirty="0"/>
                        <a:t>1</a:t>
                      </a:r>
                      <a:endParaRPr lang="zh-CN" altLang="en-US" sz="9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tc hMerge="1">
                  <a:txBody>
                    <a:bodyPr/>
                    <a:lstStyle/>
                    <a:p>
                      <a:endParaRPr lang="zh-CN" altLang="en-US"/>
                    </a:p>
                  </a:txBody>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5">
                          <a:lumMod val="20000"/>
                          <a:lumOff val="80000"/>
                        </a:schemeClr>
                      </a:fgClr>
                      <a:bgClr>
                        <a:schemeClr val="bg1"/>
                      </a:bgClr>
                    </a:pattFill>
                  </a:tcPr>
                </a:tc>
                <a:tc gridSpan="5">
                  <a:txBody>
                    <a:bodyPr/>
                    <a:lstStyle/>
                    <a:p>
                      <a:pPr algn="ctr"/>
                      <a:r>
                        <a:rPr lang="zh-CN" altLang="en-US" sz="900" dirty="0"/>
                        <a:t>有效</a:t>
                      </a:r>
                      <a:r>
                        <a:rPr lang="en-US" altLang="zh-CN" sz="900" dirty="0"/>
                        <a:t>2</a:t>
                      </a:r>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zh-CN" altLang="en-US"/>
                    </a:p>
                  </a:txBody>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accent5">
                          <a:lumMod val="20000"/>
                          <a:lumOff val="80000"/>
                        </a:schemeClr>
                      </a:fgClr>
                      <a:bgClr>
                        <a:schemeClr val="bg1"/>
                      </a:bgClr>
                    </a:pattFill>
                  </a:tcPr>
                </a:tc>
                <a:extLst>
                  <a:ext uri="{0D108BD9-81ED-4DB2-BD59-A6C34878D82A}">
                    <a16:rowId xmlns:a16="http://schemas.microsoft.com/office/drawing/2014/main" val="10002"/>
                  </a:ext>
                </a:extLst>
              </a:tr>
              <a:tr h="47009">
                <a:tc>
                  <a:txBody>
                    <a:bodyPr/>
                    <a:lstStyle/>
                    <a:p>
                      <a:pPr algn="r">
                        <a:lnSpc>
                          <a:spcPts val="500"/>
                        </a:lnSpc>
                      </a:pPr>
                      <a:endParaRPr lang="zh-CN" altLang="en-US" sz="900" b="1" kern="1200" dirty="0">
                        <a:solidFill>
                          <a:schemeClr val="tx1"/>
                        </a:solidFill>
                        <a:latin typeface="+mn-lt"/>
                        <a:ea typeface="+mn-ea"/>
                        <a:cs typeface="+mn-cs"/>
                      </a:endParaRPr>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146390">
                <a:tc>
                  <a:txBody>
                    <a:bodyPr/>
                    <a:lstStyle/>
                    <a:p>
                      <a:pPr algn="r"/>
                      <a:r>
                        <a:rPr lang="en-US" altLang="zh-CN" sz="900" b="1" kern="1200" dirty="0" err="1">
                          <a:solidFill>
                            <a:schemeClr val="tx1"/>
                          </a:solidFill>
                          <a:latin typeface="+mn-lt"/>
                          <a:ea typeface="+mn-ea"/>
                          <a:cs typeface="+mn-cs"/>
                        </a:rPr>
                        <a:t>Readn</a:t>
                      </a:r>
                      <a:endParaRPr lang="zh-CN" altLang="en-US" sz="9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900" dirty="0"/>
                        <a:t>读</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6054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115888"/>
            <a:ext cx="7726362" cy="955675"/>
          </a:xfrm>
        </p:spPr>
        <p:txBody>
          <a:bodyPr>
            <a:normAutofit fontScale="90000"/>
          </a:bodyPr>
          <a:lstStyle/>
          <a:p>
            <a:pPr>
              <a:defRPr/>
            </a:pPr>
            <a:r>
              <a:rPr lang="zh-CN" altLang="en-US" dirty="0">
                <a:solidFill>
                  <a:schemeClr val="tx1"/>
                </a:solidFill>
              </a:rPr>
              <a:t>实时数据输入：独立键模式</a:t>
            </a:r>
            <a:r>
              <a:rPr lang="en-US" altLang="zh-CN" dirty="0">
                <a:solidFill>
                  <a:schemeClr val="tx1"/>
                </a:solidFill>
              </a:rPr>
              <a:t>-</a:t>
            </a:r>
            <a:r>
              <a:rPr lang="zh-CN" altLang="en-US" dirty="0">
                <a:solidFill>
                  <a:schemeClr val="tx1"/>
                </a:solidFill>
              </a:rPr>
              <a:t>兼容</a:t>
            </a:r>
            <a:r>
              <a:rPr lang="en-US" altLang="zh-CN" dirty="0">
                <a:solidFill>
                  <a:schemeClr val="tx1"/>
                </a:solidFill>
                <a:latin typeface="Times New Roman" panose="02020603050405020304" pitchFamily="18" charset="0"/>
                <a:cs typeface="Times New Roman" panose="02020603050405020304" pitchFamily="18" charset="0"/>
              </a:rPr>
              <a:t>SP3</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52678" y="1124744"/>
            <a:ext cx="8927834" cy="5112568"/>
          </a:xfrm>
        </p:spPr>
        <p:txBody>
          <a:bodyPr/>
          <a:lstStyle/>
          <a:p>
            <a:pPr>
              <a:spcBef>
                <a:spcPts val="0"/>
              </a:spcBef>
              <a:defRPr/>
            </a:pPr>
            <a:r>
              <a:rPr lang="zh-CN" altLang="en-US" sz="2800" dirty="0">
                <a:solidFill>
                  <a:schemeClr val="tx1"/>
                </a:solidFill>
              </a:rPr>
              <a:t>十六进制数据输入</a:t>
            </a:r>
            <a:endParaRPr lang="en-US" altLang="zh-CN" sz="2800" dirty="0">
              <a:solidFill>
                <a:schemeClr val="tx1"/>
              </a:solidFill>
            </a:endParaRPr>
          </a:p>
          <a:p>
            <a:pPr lvl="1">
              <a:spcBef>
                <a:spcPts val="0"/>
              </a:spcBef>
              <a:defRPr/>
            </a:pPr>
            <a:r>
              <a:rPr lang="en-US" altLang="zh-CN" sz="2200" dirty="0"/>
              <a:t>1</a:t>
            </a:r>
            <a:r>
              <a:rPr lang="zh-CN" altLang="en-US" sz="2200" dirty="0"/>
              <a:t>个按钮输入数据：采用</a:t>
            </a:r>
            <a:r>
              <a:rPr lang="en-US" altLang="zh-CN" sz="2200" dirty="0"/>
              <a:t>+1</a:t>
            </a:r>
            <a:r>
              <a:rPr lang="zh-CN" altLang="en-US" sz="2200" dirty="0"/>
              <a:t>或</a:t>
            </a:r>
            <a:r>
              <a:rPr lang="en-US" altLang="zh-CN" sz="2200" dirty="0"/>
              <a:t>-1</a:t>
            </a:r>
          </a:p>
          <a:p>
            <a:pPr lvl="1">
              <a:spcBef>
                <a:spcPts val="0"/>
              </a:spcBef>
              <a:defRPr/>
            </a:pPr>
            <a:r>
              <a:rPr lang="en-US" altLang="zh-CN" sz="2200" dirty="0"/>
              <a:t>1</a:t>
            </a:r>
            <a:r>
              <a:rPr lang="zh-CN" altLang="en-US" sz="2200" dirty="0"/>
              <a:t>个按钮移动输入位</a:t>
            </a:r>
            <a:endParaRPr lang="en-US" altLang="zh-CN" sz="2200" dirty="0"/>
          </a:p>
          <a:p>
            <a:pPr>
              <a:spcBef>
                <a:spcPts val="0"/>
              </a:spcBef>
              <a:defRPr/>
            </a:pPr>
            <a:r>
              <a:rPr lang="zh-CN" altLang="en-US" sz="2800" dirty="0">
                <a:solidFill>
                  <a:schemeClr val="tx1"/>
                </a:solidFill>
              </a:rPr>
              <a:t>输入辅助</a:t>
            </a:r>
            <a:r>
              <a:rPr lang="en-US" altLang="zh-CN" sz="2800" dirty="0">
                <a:solidFill>
                  <a:schemeClr val="tx1"/>
                </a:solidFill>
                <a:latin typeface="Times New Roman" panose="02020603050405020304" pitchFamily="18" charset="0"/>
                <a:cs typeface="Times New Roman" panose="02020603050405020304" pitchFamily="18" charset="0"/>
              </a:rPr>
              <a:t>IP</a:t>
            </a:r>
            <a:r>
              <a:rPr lang="zh-CN" altLang="en-US" sz="2800" dirty="0">
                <a:solidFill>
                  <a:schemeClr val="tx1"/>
                </a:solidFill>
              </a:rPr>
              <a:t>模块</a:t>
            </a:r>
            <a:endParaRPr lang="en-US" altLang="zh-CN" sz="2800" dirty="0">
              <a:solidFill>
                <a:schemeClr val="tx1"/>
              </a:solidFill>
            </a:endParaRPr>
          </a:p>
          <a:p>
            <a:pPr lvl="1">
              <a:spcBef>
                <a:spcPts val="0"/>
              </a:spcBef>
              <a:defRPr/>
            </a:pPr>
            <a:r>
              <a:rPr lang="zh-CN" altLang="en-US" sz="2200" dirty="0"/>
              <a:t>双</a:t>
            </a:r>
            <a:r>
              <a:rPr lang="en-US" altLang="zh-CN" sz="2200" dirty="0"/>
              <a:t>32</a:t>
            </a:r>
            <a:r>
              <a:rPr lang="zh-CN" altLang="en-US" sz="2200" dirty="0"/>
              <a:t>位输入模块：</a:t>
            </a:r>
            <a:r>
              <a:rPr lang="en-US" altLang="zh-CN" sz="2200" dirty="0">
                <a:latin typeface="Times New Roman" panose="02020603050405020304" pitchFamily="18" charset="0"/>
                <a:cs typeface="Times New Roman" panose="02020603050405020304" pitchFamily="18" charset="0"/>
              </a:rPr>
              <a:t>InputT32</a:t>
            </a:r>
          </a:p>
          <a:p>
            <a:pPr lvl="1">
              <a:spcBef>
                <a:spcPts val="0"/>
              </a:spcBef>
              <a:defRPr/>
            </a:pPr>
            <a:r>
              <a:rPr lang="zh-CN" altLang="en-US" sz="2200" dirty="0">
                <a:latin typeface="Times New Roman" panose="02020603050405020304" pitchFamily="18" charset="0"/>
                <a:cs typeface="Times New Roman" panose="02020603050405020304" pitchFamily="18" charset="0"/>
              </a:rPr>
              <a:t>输入：</a:t>
            </a:r>
            <a:endParaRPr lang="en-US" altLang="zh-CN" sz="22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a:latin typeface="Times New Roman" panose="02020603050405020304" pitchFamily="18" charset="0"/>
                <a:cs typeface="Times New Roman" panose="02020603050405020304" pitchFamily="18" charset="0"/>
              </a:rPr>
              <a:t>BTN[2]=+1= </a:t>
            </a:r>
            <a:r>
              <a:rPr lang="en-US" altLang="zh-CN" sz="1800" dirty="0" err="1">
                <a:latin typeface="Times New Roman" panose="02020603050405020304" pitchFamily="18" charset="0"/>
                <a:cs typeface="Times New Roman" panose="02020603050405020304" pitchFamily="18" charset="0"/>
              </a:rPr>
              <a:t>Inc</a:t>
            </a:r>
            <a:r>
              <a:rPr lang="en-US" altLang="zh-CN" sz="1800" dirty="0">
                <a:latin typeface="Times New Roman" panose="02020603050405020304" pitchFamily="18" charset="0"/>
                <a:cs typeface="Times New Roman" panose="02020603050405020304" pitchFamily="18" charset="0"/>
              </a:rPr>
              <a:t>	         BTN[3]=-1=Dec</a:t>
            </a:r>
          </a:p>
          <a:p>
            <a:pPr lvl="2">
              <a:spcBef>
                <a:spcPts val="0"/>
              </a:spcBef>
              <a:defRPr/>
            </a:pPr>
            <a:r>
              <a:rPr lang="en-US" altLang="zh-CN" sz="1800" dirty="0">
                <a:latin typeface="Times New Roman" panose="02020603050405020304" pitchFamily="18" charset="0"/>
                <a:cs typeface="Times New Roman" panose="02020603050405020304" pitchFamily="18" charset="0"/>
              </a:rPr>
              <a:t>BTN[0]=</a:t>
            </a:r>
            <a:r>
              <a:rPr lang="zh-CN" altLang="en-US" sz="1800" dirty="0">
                <a:latin typeface="Times New Roman" panose="02020603050405020304" pitchFamily="18" charset="0"/>
                <a:cs typeface="Times New Roman" panose="02020603050405020304" pitchFamily="18" charset="0"/>
              </a:rPr>
              <a:t>左移</a:t>
            </a:r>
            <a:r>
              <a:rPr lang="en-US" altLang="zh-CN" sz="1800" dirty="0">
                <a:latin typeface="Times New Roman" panose="02020603050405020304" pitchFamily="18" charset="0"/>
                <a:cs typeface="Times New Roman" panose="02020603050405020304" pitchFamily="18" charset="0"/>
              </a:rPr>
              <a:t>	         BTN[1]=</a:t>
            </a:r>
            <a:r>
              <a:rPr lang="zh-CN" altLang="en-US" sz="1800" dirty="0">
                <a:latin typeface="Times New Roman" panose="02020603050405020304" pitchFamily="18" charset="0"/>
                <a:cs typeface="Times New Roman" panose="02020603050405020304" pitchFamily="18" charset="0"/>
              </a:rPr>
              <a:t>右移</a:t>
            </a:r>
            <a:endParaRPr lang="en-US" altLang="zh-CN" sz="1800" dirty="0">
              <a:latin typeface="Times New Roman" panose="02020603050405020304" pitchFamily="18" charset="0"/>
              <a:cs typeface="Times New Roman" panose="02020603050405020304" pitchFamily="18" charset="0"/>
            </a:endParaRPr>
          </a:p>
          <a:p>
            <a:pPr lvl="1">
              <a:spcBef>
                <a:spcPts val="0"/>
              </a:spcBef>
              <a:defRPr/>
            </a:pPr>
            <a:r>
              <a:rPr lang="zh-CN" altLang="en-US" sz="2200" dirty="0">
                <a:latin typeface="Times New Roman" panose="02020603050405020304" pitchFamily="18" charset="0"/>
                <a:cs typeface="Times New Roman" panose="02020603050405020304" pitchFamily="18" charset="0"/>
              </a:rPr>
              <a:t>输出：</a:t>
            </a:r>
            <a:endParaRPr lang="en-US" altLang="zh-CN" sz="22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a:latin typeface="Times New Roman" panose="02020603050405020304" pitchFamily="18" charset="0"/>
                <a:cs typeface="Times New Roman" panose="02020603050405020304" pitchFamily="18" charset="0"/>
              </a:rPr>
              <a:t>Dctr</a:t>
            </a:r>
            <a:r>
              <a:rPr lang="en-US" altLang="zh-CN" sz="1800" dirty="0">
                <a:latin typeface="Times New Roman" panose="02020603050405020304" pitchFamily="18" charset="0"/>
                <a:cs typeface="Times New Roman" panose="02020603050405020304" pitchFamily="18" charset="0"/>
              </a:rPr>
              <a:t>[4:2]=000</a:t>
            </a:r>
            <a:r>
              <a:rPr lang="zh-CN" altLang="en-US" sz="1800" dirty="0">
                <a:latin typeface="Times New Roman" panose="02020603050405020304" pitchFamily="18" charset="0"/>
                <a:cs typeface="Times New Roman" panose="02020603050405020304" pitchFamily="18" charset="0"/>
              </a:rPr>
              <a:t>，输出</a:t>
            </a:r>
            <a:r>
              <a:rPr lang="en-US" altLang="zh-CN" sz="1800" dirty="0">
                <a:latin typeface="Times New Roman" panose="02020603050405020304" pitchFamily="18" charset="0"/>
                <a:cs typeface="Times New Roman" panose="02020603050405020304" pitchFamily="18" charset="0"/>
              </a:rPr>
              <a:t>32</a:t>
            </a:r>
            <a:r>
              <a:rPr lang="zh-CN" altLang="en-US" sz="1800" dirty="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进制数</a:t>
            </a:r>
            <a:r>
              <a:rPr lang="en-US" altLang="zh-CN" sz="1800" dirty="0">
                <a:latin typeface="Times New Roman" panose="02020603050405020304" pitchFamily="18" charset="0"/>
                <a:cs typeface="Times New Roman" panose="02020603050405020304" pitchFamily="18" charset="0"/>
              </a:rPr>
              <a:t>Ai</a:t>
            </a:r>
          </a:p>
          <a:p>
            <a:pPr lvl="2">
              <a:spcBef>
                <a:spcPts val="0"/>
              </a:spcBef>
              <a:defRPr/>
            </a:pPr>
            <a:r>
              <a:rPr lang="en-US" altLang="zh-CN" sz="1800" dirty="0" err="1">
                <a:latin typeface="Times New Roman" panose="02020603050405020304" pitchFamily="18" charset="0"/>
                <a:cs typeface="Times New Roman" panose="02020603050405020304" pitchFamily="18" charset="0"/>
              </a:rPr>
              <a:t>Dctr</a:t>
            </a:r>
            <a:r>
              <a:rPr lang="en-US" altLang="zh-CN" sz="1800" dirty="0">
                <a:latin typeface="Times New Roman" panose="02020603050405020304" pitchFamily="18" charset="0"/>
                <a:cs typeface="Times New Roman" panose="02020603050405020304" pitchFamily="18" charset="0"/>
              </a:rPr>
              <a:t>[4:2]=001</a:t>
            </a:r>
            <a:r>
              <a:rPr lang="zh-CN" altLang="en-US" sz="1800" dirty="0">
                <a:latin typeface="Times New Roman" panose="02020603050405020304" pitchFamily="18" charset="0"/>
                <a:cs typeface="Times New Roman" panose="02020603050405020304" pitchFamily="18" charset="0"/>
              </a:rPr>
              <a:t>，输出</a:t>
            </a:r>
            <a:r>
              <a:rPr lang="en-US" altLang="zh-CN" sz="1800" dirty="0">
                <a:latin typeface="Times New Roman" panose="02020603050405020304" pitchFamily="18" charset="0"/>
                <a:cs typeface="Times New Roman" panose="02020603050405020304" pitchFamily="18" charset="0"/>
              </a:rPr>
              <a:t>32</a:t>
            </a:r>
            <a:r>
              <a:rPr lang="zh-CN" altLang="en-US" sz="1800" dirty="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进制数</a:t>
            </a:r>
            <a:r>
              <a:rPr lang="en-US" altLang="zh-CN" sz="1800" dirty="0">
                <a:latin typeface="Times New Roman" panose="02020603050405020304" pitchFamily="18" charset="0"/>
                <a:cs typeface="Times New Roman" panose="02020603050405020304" pitchFamily="18" charset="0"/>
              </a:rPr>
              <a:t>Bi</a:t>
            </a:r>
          </a:p>
          <a:p>
            <a:pPr lvl="2">
              <a:spcBef>
                <a:spcPts val="0"/>
              </a:spcBef>
              <a:defRPr/>
            </a:pPr>
            <a:r>
              <a:rPr lang="en-US" altLang="zh-CN" sz="1800" dirty="0" err="1">
                <a:latin typeface="Times New Roman" panose="02020603050405020304" pitchFamily="18" charset="0"/>
                <a:cs typeface="Times New Roman" panose="02020603050405020304" pitchFamily="18" charset="0"/>
              </a:rPr>
              <a:t>Dctr</a:t>
            </a:r>
            <a:r>
              <a:rPr lang="en-US" altLang="zh-CN" sz="1800" dirty="0">
                <a:latin typeface="Times New Roman" panose="02020603050405020304" pitchFamily="18" charset="0"/>
                <a:cs typeface="Times New Roman" panose="02020603050405020304" pitchFamily="18" charset="0"/>
              </a:rPr>
              <a:t>[1]=0</a:t>
            </a:r>
            <a:r>
              <a:rPr lang="zh-CN" altLang="en-US" sz="1800" dirty="0">
                <a:latin typeface="Times New Roman" panose="02020603050405020304" pitchFamily="18" charset="0"/>
                <a:cs typeface="Times New Roman" panose="02020603050405020304" pitchFamily="18" charset="0"/>
              </a:rPr>
              <a:t>输入低</a:t>
            </a:r>
            <a:r>
              <a:rPr lang="en-US" altLang="zh-CN" sz="1800" dirty="0">
                <a:latin typeface="Times New Roman" panose="02020603050405020304" pitchFamily="18" charset="0"/>
                <a:cs typeface="Times New Roman" panose="02020603050405020304" pitchFamily="18" charset="0"/>
              </a:rPr>
              <a:t>16</a:t>
            </a:r>
            <a:r>
              <a:rPr lang="zh-CN" altLang="en-US" sz="1800" dirty="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Dctr</a:t>
            </a:r>
            <a:r>
              <a:rPr lang="en-US" altLang="zh-CN" sz="1800" dirty="0">
                <a:latin typeface="Times New Roman" panose="02020603050405020304" pitchFamily="18" charset="0"/>
                <a:cs typeface="Times New Roman" panose="02020603050405020304" pitchFamily="18" charset="0"/>
              </a:rPr>
              <a:t> [1]=1</a:t>
            </a:r>
            <a:r>
              <a:rPr lang="zh-CN" altLang="en-US" sz="1800" dirty="0">
                <a:latin typeface="Times New Roman" panose="02020603050405020304" pitchFamily="18" charset="0"/>
                <a:cs typeface="Times New Roman" panose="02020603050405020304" pitchFamily="18" charset="0"/>
              </a:rPr>
              <a:t>输入高</a:t>
            </a:r>
            <a:r>
              <a:rPr lang="en-US" altLang="zh-CN" sz="1800" dirty="0">
                <a:latin typeface="Times New Roman" panose="02020603050405020304" pitchFamily="18" charset="0"/>
                <a:cs typeface="Times New Roman" panose="02020603050405020304" pitchFamily="18" charset="0"/>
              </a:rPr>
              <a:t>16</a:t>
            </a:r>
            <a:r>
              <a:rPr lang="zh-CN" altLang="en-US" sz="1800" dirty="0">
                <a:latin typeface="Times New Roman" panose="02020603050405020304" pitchFamily="18" charset="0"/>
                <a:cs typeface="Times New Roman" panose="02020603050405020304" pitchFamily="18" charset="0"/>
              </a:rPr>
              <a:t>位</a:t>
            </a:r>
            <a:endParaRPr lang="en-US" altLang="zh-CN" sz="18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a:latin typeface="Times New Roman" panose="02020603050405020304" pitchFamily="18" charset="0"/>
                <a:cs typeface="Times New Roman" panose="02020603050405020304" pitchFamily="18" charset="0"/>
              </a:rPr>
              <a:t>blink[7:0]</a:t>
            </a:r>
            <a:r>
              <a:rPr lang="zh-CN" altLang="en-US" sz="1800" dirty="0">
                <a:latin typeface="Times New Roman" panose="02020603050405020304" pitchFamily="18" charset="0"/>
                <a:cs typeface="Times New Roman" panose="02020603050405020304" pitchFamily="18" charset="0"/>
              </a:rPr>
              <a:t>指示当前输入位（</a:t>
            </a:r>
            <a:r>
              <a:rPr lang="en-US" altLang="zh-CN" sz="1800" dirty="0">
                <a:latin typeface="Times New Roman" panose="02020603050405020304" pitchFamily="18" charset="0"/>
                <a:cs typeface="Times New Roman" panose="02020603050405020304" pitchFamily="18" charset="0"/>
              </a:rPr>
              <a:t>16</a:t>
            </a:r>
            <a:r>
              <a:rPr lang="zh-CN" altLang="en-US" sz="1800" dirty="0">
                <a:latin typeface="Times New Roman" panose="02020603050405020304" pitchFamily="18" charset="0"/>
                <a:cs typeface="Times New Roman" panose="02020603050405020304" pitchFamily="18" charset="0"/>
              </a:rPr>
              <a:t>进制），</a:t>
            </a:r>
            <a:r>
              <a:rPr lang="en-US" altLang="zh-CN" sz="1800" dirty="0">
                <a:latin typeface="Times New Roman" panose="02020603050405020304" pitchFamily="18" charset="0"/>
                <a:cs typeface="Times New Roman" panose="02020603050405020304" pitchFamily="18" charset="0"/>
              </a:rPr>
              <a:t>state</a:t>
            </a:r>
            <a:r>
              <a:rPr lang="zh-CN" altLang="en-US" sz="1800" dirty="0">
                <a:latin typeface="Times New Roman" panose="02020603050405020304" pitchFamily="18" charset="0"/>
                <a:cs typeface="Times New Roman" panose="02020603050405020304" pitchFamily="18" charset="0"/>
              </a:rPr>
              <a:t>是</a:t>
            </a:r>
            <a:r>
              <a:rPr lang="en-US" altLang="zh-CN" sz="1800" dirty="0">
                <a:latin typeface="Times New Roman" panose="02020603050405020304" pitchFamily="18" charset="0"/>
                <a:cs typeface="Times New Roman" panose="02020603050405020304" pitchFamily="18" charset="0"/>
              </a:rPr>
              <a:t>blink</a:t>
            </a:r>
            <a:r>
              <a:rPr lang="zh-CN" altLang="en-US" sz="1800" dirty="0">
                <a:latin typeface="Times New Roman" panose="02020603050405020304" pitchFamily="18" charset="0"/>
                <a:cs typeface="Times New Roman" panose="02020603050405020304" pitchFamily="18" charset="0"/>
              </a:rPr>
              <a:t>的编码输出</a:t>
            </a:r>
            <a:endParaRPr lang="en-US" altLang="zh-CN" sz="1800" dirty="0">
              <a:latin typeface="Times New Roman" panose="02020603050405020304" pitchFamily="18" charset="0"/>
              <a:cs typeface="Times New Roman" panose="02020603050405020304" pitchFamily="18" charset="0"/>
            </a:endParaRPr>
          </a:p>
          <a:p>
            <a:pPr marL="114300" indent="0">
              <a:spcBef>
                <a:spcPts val="0"/>
              </a:spcBef>
              <a:buNone/>
              <a:defRPr/>
            </a:pPr>
            <a:r>
              <a:rPr lang="zh-CN" altLang="en-US" sz="2000" b="0" dirty="0">
                <a:solidFill>
                  <a:schemeClr val="tx1"/>
                </a:solidFill>
                <a:latin typeface="Times New Roman" panose="02020603050405020304" pitchFamily="18" charset="0"/>
                <a:ea typeface="+mn-ea"/>
                <a:cs typeface="Times New Roman" panose="02020603050405020304" pitchFamily="18" charset="0"/>
              </a:rPr>
              <a:t>如：</a:t>
            </a:r>
            <a:r>
              <a:rPr lang="en-US" altLang="zh-CN" sz="2000" b="0" dirty="0">
                <a:solidFill>
                  <a:schemeClr val="tx1"/>
                </a:solidFill>
                <a:latin typeface="Times New Roman" panose="02020603050405020304" pitchFamily="18" charset="0"/>
                <a:ea typeface="+mn-ea"/>
                <a:cs typeface="Times New Roman" panose="02020603050405020304" pitchFamily="18" charset="0"/>
              </a:rPr>
              <a:t>blink[7:0] =00000001</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，输入最低位，</a:t>
            </a:r>
            <a:r>
              <a:rPr lang="en-US" altLang="zh-CN" sz="2000" b="0" dirty="0">
                <a:solidFill>
                  <a:schemeClr val="tx1"/>
                </a:solidFill>
                <a:latin typeface="Times New Roman" panose="02020603050405020304" pitchFamily="18" charset="0"/>
                <a:ea typeface="+mn-ea"/>
                <a:cs typeface="Times New Roman" panose="02020603050405020304" pitchFamily="18" charset="0"/>
              </a:rPr>
              <a:t> blink[7:0] =00000010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，输入次低位</a:t>
            </a:r>
            <a:br>
              <a:rPr lang="en-US" altLang="zh-CN" sz="2000" b="0" dirty="0">
                <a:solidFill>
                  <a:schemeClr val="tx1"/>
                </a:solidFill>
                <a:latin typeface="Times New Roman" panose="02020603050405020304" pitchFamily="18" charset="0"/>
                <a:ea typeface="+mn-ea"/>
                <a:cs typeface="Times New Roman" panose="02020603050405020304" pitchFamily="18" charset="0"/>
              </a:rPr>
            </a:br>
            <a:r>
              <a:rPr lang="en-US" altLang="zh-CN" sz="2000" b="0" dirty="0">
                <a:solidFill>
                  <a:schemeClr val="tx1"/>
                </a:solidFill>
                <a:latin typeface="Times New Roman" panose="02020603050405020304" pitchFamily="18" charset="0"/>
                <a:ea typeface="+mn-ea"/>
                <a:cs typeface="Times New Roman" panose="02020603050405020304" pitchFamily="18" charset="0"/>
              </a:rPr>
              <a:t>        blink[7:0] =10000000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，输入最高位，</a:t>
            </a:r>
            <a:r>
              <a:rPr lang="en-US" altLang="zh-CN" sz="2000" b="0" dirty="0">
                <a:solidFill>
                  <a:schemeClr val="tx1"/>
                </a:solidFill>
                <a:latin typeface="Times New Roman" panose="02020603050405020304" pitchFamily="18" charset="0"/>
                <a:ea typeface="+mn-ea"/>
                <a:cs typeface="Times New Roman" panose="02020603050405020304" pitchFamily="18" charset="0"/>
              </a:rPr>
              <a:t> blink[7:0] =01000000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，输入最高位</a:t>
            </a:r>
            <a:endParaRPr lang="en-US" altLang="zh-CN"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372200" y="4293096"/>
            <a:ext cx="1826141" cy="338554"/>
          </a:xfrm>
          <a:prstGeom prst="rect">
            <a:avLst/>
          </a:prstGeom>
          <a:noFill/>
        </p:spPr>
        <p:txBody>
          <a:bodyPr wrap="none" rtlCol="0">
            <a:spAutoFit/>
          </a:bodyPr>
          <a:lstStyle/>
          <a:p>
            <a:r>
              <a:rPr lang="zh-CN" altLang="en-US" dirty="0"/>
              <a:t>输入模块逻辑符号</a:t>
            </a:r>
          </a:p>
        </p:txBody>
      </p:sp>
      <p:pic>
        <p:nvPicPr>
          <p:cNvPr id="4" name="图片 3"/>
          <p:cNvPicPr>
            <a:picLocks noChangeAspect="1"/>
          </p:cNvPicPr>
          <p:nvPr/>
        </p:nvPicPr>
        <p:blipFill>
          <a:blip r:embed="rId2"/>
          <a:stretch>
            <a:fillRect/>
          </a:stretch>
        </p:blipFill>
        <p:spPr>
          <a:xfrm>
            <a:off x="6202738" y="1526728"/>
            <a:ext cx="2800241" cy="2713187"/>
          </a:xfrm>
          <a:prstGeom prst="rect">
            <a:avLst/>
          </a:prstGeom>
        </p:spPr>
      </p:pic>
      <p:sp>
        <p:nvSpPr>
          <p:cNvPr id="6" name="矩形 5"/>
          <p:cNvSpPr/>
          <p:nvPr/>
        </p:nvSpPr>
        <p:spPr>
          <a:xfrm>
            <a:off x="5292080" y="3140968"/>
            <a:ext cx="1224136" cy="348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FF0000"/>
                </a:solidFill>
              </a:rPr>
              <a:t>接</a:t>
            </a:r>
            <a:r>
              <a:rPr lang="en-US" altLang="zh-CN" dirty="0">
                <a:solidFill>
                  <a:srgbClr val="FF0000"/>
                </a:solidFill>
              </a:rPr>
              <a:t>SW[7:5]</a:t>
            </a:r>
            <a:endParaRPr lang="zh-CN" altLang="en-US" dirty="0">
              <a:solidFill>
                <a:srgbClr val="FF0000"/>
              </a:solidFill>
            </a:endParaRPr>
          </a:p>
        </p:txBody>
      </p:sp>
    </p:spTree>
    <p:extLst>
      <p:ext uri="{BB962C8B-B14F-4D97-AF65-F5344CB8AC3E}">
        <p14:creationId xmlns:p14="http://schemas.microsoft.com/office/powerpoint/2010/main" val="2759766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Times New Roman" panose="02020603050405020304" pitchFamily="18" charset="0"/>
                <a:cs typeface="Times New Roman" panose="02020603050405020304" pitchFamily="18" charset="0"/>
              </a:rPr>
              <a:t>InputT32 HDL </a:t>
            </a:r>
            <a:r>
              <a:rPr lang="zh-CN" altLang="en-US" dirty="0">
                <a:solidFill>
                  <a:schemeClr val="tx1"/>
                </a:solidFill>
                <a:latin typeface="Times New Roman" panose="02020603050405020304" pitchFamily="18" charset="0"/>
                <a:cs typeface="Times New Roman" panose="02020603050405020304" pitchFamily="18" charset="0"/>
              </a:rPr>
              <a:t>参考描述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67544" y="1080789"/>
            <a:ext cx="7632848" cy="5156523"/>
          </a:xfrm>
          <a:prstGeom prst="rect">
            <a:avLst/>
          </a:prstGeom>
        </p:spPr>
      </p:pic>
      <p:pic>
        <p:nvPicPr>
          <p:cNvPr id="5" name="图片 4"/>
          <p:cNvPicPr>
            <a:picLocks noChangeAspect="1"/>
          </p:cNvPicPr>
          <p:nvPr/>
        </p:nvPicPr>
        <p:blipFill>
          <a:blip r:embed="rId3"/>
          <a:stretch>
            <a:fillRect/>
          </a:stretch>
        </p:blipFill>
        <p:spPr>
          <a:xfrm>
            <a:off x="5909620" y="2630565"/>
            <a:ext cx="2996083" cy="1909552"/>
          </a:xfrm>
          <a:prstGeom prst="rect">
            <a:avLst/>
          </a:prstGeom>
        </p:spPr>
      </p:pic>
      <p:sp>
        <p:nvSpPr>
          <p:cNvPr id="6" name="圆角矩形 5"/>
          <p:cNvSpPr/>
          <p:nvPr/>
        </p:nvSpPr>
        <p:spPr>
          <a:xfrm>
            <a:off x="5724128" y="2564904"/>
            <a:ext cx="2664296" cy="200987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5515569" y="4149080"/>
            <a:ext cx="496591" cy="2016224"/>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683568" y="3861047"/>
            <a:ext cx="3960440" cy="86409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6"/>
          <p:cNvSpPr txBox="1">
            <a:spLocks noChangeArrowheads="1"/>
          </p:cNvSpPr>
          <p:nvPr/>
        </p:nvSpPr>
        <p:spPr bwMode="auto">
          <a:xfrm>
            <a:off x="3640733" y="407707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a:solidFill>
                  <a:srgbClr val="F30303"/>
                </a:solidFill>
              </a:rPr>
              <a:t>边沿采样</a:t>
            </a:r>
          </a:p>
        </p:txBody>
      </p:sp>
      <p:sp>
        <p:nvSpPr>
          <p:cNvPr id="12" name="圆角矩形 11"/>
          <p:cNvSpPr/>
          <p:nvPr/>
        </p:nvSpPr>
        <p:spPr>
          <a:xfrm>
            <a:off x="694220" y="4797151"/>
            <a:ext cx="7910228" cy="1152129"/>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6"/>
          <p:cNvSpPr txBox="1">
            <a:spLocks noChangeArrowheads="1"/>
          </p:cNvSpPr>
          <p:nvPr/>
        </p:nvSpPr>
        <p:spPr bwMode="auto">
          <a:xfrm>
            <a:off x="5873710" y="4540117"/>
            <a:ext cx="2252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a:solidFill>
                  <a:srgbClr val="F30303"/>
                </a:solidFill>
              </a:rPr>
              <a:t>输入位移动，状态指示</a:t>
            </a:r>
          </a:p>
        </p:txBody>
      </p:sp>
      <p:sp>
        <p:nvSpPr>
          <p:cNvPr id="17" name="圆角矩形 16"/>
          <p:cNvSpPr/>
          <p:nvPr/>
        </p:nvSpPr>
        <p:spPr>
          <a:xfrm>
            <a:off x="2965011" y="5018068"/>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6"/>
          <p:cNvSpPr txBox="1">
            <a:spLocks noChangeArrowheads="1"/>
          </p:cNvSpPr>
          <p:nvPr/>
        </p:nvSpPr>
        <p:spPr bwMode="auto">
          <a:xfrm>
            <a:off x="4337345" y="4922003"/>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1800" b="1" dirty="0">
                <a:solidFill>
                  <a:srgbClr val="F30303"/>
                </a:solidFill>
                <a:latin typeface="Times New Roman" panose="02020603050405020304" pitchFamily="18" charset="0"/>
                <a:cs typeface="Times New Roman" panose="02020603050405020304" pitchFamily="18" charset="0"/>
              </a:rPr>
              <a:t>上升沿</a:t>
            </a:r>
          </a:p>
        </p:txBody>
      </p:sp>
      <p:cxnSp>
        <p:nvCxnSpPr>
          <p:cNvPr id="21" name="直接箭头连接符 20"/>
          <p:cNvCxnSpPr/>
          <p:nvPr/>
        </p:nvCxnSpPr>
        <p:spPr>
          <a:xfrm flipH="1">
            <a:off x="4281972" y="5106669"/>
            <a:ext cx="238150" cy="22559"/>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87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C6F5-D83D-42A6-A0DD-5C0B332378B4}"/>
              </a:ext>
            </a:extLst>
          </p:cNvPr>
          <p:cNvSpPr>
            <a:spLocks noGrp="1"/>
          </p:cNvSpPr>
          <p:nvPr>
            <p:ph type="title"/>
          </p:nvPr>
        </p:nvSpPr>
        <p:spPr/>
        <p:txBody>
          <a:bodyPr/>
          <a:lstStyle/>
          <a:p>
            <a:endParaRPr lang="zh-CN" altLang="en-US"/>
          </a:p>
        </p:txBody>
      </p:sp>
      <p:pic>
        <p:nvPicPr>
          <p:cNvPr id="1026" name="Picture 2" descr="_Foxmail">
            <a:extLst>
              <a:ext uri="{FF2B5EF4-FFF2-40B4-BE49-F238E27FC236}">
                <a16:creationId xmlns:a16="http://schemas.microsoft.com/office/drawing/2014/main" id="{4F6C914B-95FD-4A50-8E6D-B60C8D16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6264696" cy="132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09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7504" y="1268760"/>
            <a:ext cx="8712968" cy="4721970"/>
          </a:xfrm>
          <a:prstGeom prst="rect">
            <a:avLst/>
          </a:prstGeom>
        </p:spPr>
      </p:pic>
      <p:sp>
        <p:nvSpPr>
          <p:cNvPr id="6" name="文本框 6"/>
          <p:cNvSpPr txBox="1">
            <a:spLocks noChangeArrowheads="1"/>
          </p:cNvSpPr>
          <p:nvPr/>
        </p:nvSpPr>
        <p:spPr bwMode="auto">
          <a:xfrm>
            <a:off x="6399509" y="4221088"/>
            <a:ext cx="1572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a:solidFill>
                  <a:srgbClr val="F30303"/>
                </a:solidFill>
                <a:latin typeface="Times New Roman" panose="02020603050405020304" pitchFamily="18" charset="0"/>
                <a:cs typeface="Times New Roman" panose="02020603050405020304" pitchFamily="18" charset="0"/>
              </a:rPr>
              <a:t>Ai</a:t>
            </a:r>
            <a:r>
              <a:rPr lang="zh-CN" altLang="en-US" sz="3600" b="1" dirty="0">
                <a:solidFill>
                  <a:srgbClr val="F30303"/>
                </a:solidFill>
                <a:latin typeface="Times New Roman" panose="02020603050405020304" pitchFamily="18" charset="0"/>
                <a:cs typeface="Times New Roman" panose="02020603050405020304" pitchFamily="18" charset="0"/>
              </a:rPr>
              <a:t>输入</a:t>
            </a:r>
          </a:p>
        </p:txBody>
      </p:sp>
      <p:sp>
        <p:nvSpPr>
          <p:cNvPr id="7" name="圆角矩形 6"/>
          <p:cNvSpPr/>
          <p:nvPr/>
        </p:nvSpPr>
        <p:spPr>
          <a:xfrm>
            <a:off x="2771800" y="1484784"/>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6"/>
          <p:cNvSpPr txBox="1">
            <a:spLocks noChangeArrowheads="1"/>
          </p:cNvSpPr>
          <p:nvPr/>
        </p:nvSpPr>
        <p:spPr bwMode="auto">
          <a:xfrm>
            <a:off x="4499992" y="107099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F30303"/>
                </a:solidFill>
                <a:latin typeface="Times New Roman" panose="02020603050405020304" pitchFamily="18" charset="0"/>
                <a:cs typeface="Times New Roman" panose="02020603050405020304" pitchFamily="18" charset="0"/>
              </a:rPr>
              <a:t>上升沿</a:t>
            </a:r>
          </a:p>
        </p:txBody>
      </p:sp>
      <p:cxnSp>
        <p:nvCxnSpPr>
          <p:cNvPr id="10" name="直接箭头连接符 9"/>
          <p:cNvCxnSpPr/>
          <p:nvPr/>
        </p:nvCxnSpPr>
        <p:spPr>
          <a:xfrm flipH="1">
            <a:off x="4139952" y="1251790"/>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80655" y="2112931"/>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08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5664" y="1340768"/>
            <a:ext cx="8793359" cy="4824536"/>
          </a:xfrm>
          <a:prstGeom prst="rect">
            <a:avLst/>
          </a:prstGeom>
        </p:spPr>
      </p:pic>
      <p:sp>
        <p:nvSpPr>
          <p:cNvPr id="5" name="文本框 6"/>
          <p:cNvSpPr txBox="1">
            <a:spLocks noChangeArrowheads="1"/>
          </p:cNvSpPr>
          <p:nvPr/>
        </p:nvSpPr>
        <p:spPr bwMode="auto">
          <a:xfrm>
            <a:off x="6228184" y="4149080"/>
            <a:ext cx="15472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a:solidFill>
                  <a:srgbClr val="F30303"/>
                </a:solidFill>
                <a:latin typeface="Times New Roman" panose="02020603050405020304" pitchFamily="18" charset="0"/>
                <a:cs typeface="Times New Roman" panose="02020603050405020304" pitchFamily="18" charset="0"/>
              </a:rPr>
              <a:t>Bi</a:t>
            </a:r>
            <a:r>
              <a:rPr lang="zh-CN" altLang="en-US" sz="3600" b="1" dirty="0">
                <a:solidFill>
                  <a:srgbClr val="F30303"/>
                </a:solidFill>
                <a:latin typeface="Times New Roman" panose="02020603050405020304" pitchFamily="18" charset="0"/>
                <a:cs typeface="Times New Roman" panose="02020603050405020304" pitchFamily="18" charset="0"/>
              </a:rPr>
              <a:t>输入</a:t>
            </a:r>
          </a:p>
        </p:txBody>
      </p:sp>
      <p:sp>
        <p:nvSpPr>
          <p:cNvPr id="6" name="圆角矩形 5"/>
          <p:cNvSpPr/>
          <p:nvPr/>
        </p:nvSpPr>
        <p:spPr>
          <a:xfrm>
            <a:off x="3419872" y="1374485"/>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a:spLocks noChangeArrowheads="1"/>
          </p:cNvSpPr>
          <p:nvPr/>
        </p:nvSpPr>
        <p:spPr bwMode="auto">
          <a:xfrm>
            <a:off x="4799488" y="932691"/>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F30303"/>
                </a:solidFill>
                <a:latin typeface="Times New Roman" panose="02020603050405020304" pitchFamily="18" charset="0"/>
                <a:cs typeface="Times New Roman" panose="02020603050405020304" pitchFamily="18" charset="0"/>
              </a:rPr>
              <a:t>上升沿</a:t>
            </a:r>
          </a:p>
        </p:txBody>
      </p:sp>
      <p:cxnSp>
        <p:nvCxnSpPr>
          <p:cNvPr id="8" name="直接箭头连接符 7"/>
          <p:cNvCxnSpPr/>
          <p:nvPr/>
        </p:nvCxnSpPr>
        <p:spPr>
          <a:xfrm flipH="1">
            <a:off x="4410002" y="1123047"/>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39752" y="1988840"/>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436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97552" cy="954360"/>
          </a:xfrm>
        </p:spPr>
        <p:txBody>
          <a:bodyPr>
            <a:normAutofit fontScale="90000"/>
          </a:bodyPr>
          <a:lstStyle/>
          <a:p>
            <a:r>
              <a:rPr lang="zh-CN" altLang="en-US" sz="3600" dirty="0">
                <a:solidFill>
                  <a:prstClr val="black"/>
                </a:solidFill>
              </a:rPr>
              <a:t>实时数据输入</a:t>
            </a:r>
            <a:r>
              <a:rPr lang="en-US" altLang="zh-CN" sz="3600" dirty="0">
                <a:solidFill>
                  <a:prstClr val="black"/>
                </a:solidFill>
              </a:rPr>
              <a:t>IP</a:t>
            </a:r>
            <a:r>
              <a:rPr lang="zh-CN" altLang="en-US" sz="3600" dirty="0">
                <a:solidFill>
                  <a:prstClr val="black"/>
                </a:solidFill>
              </a:rPr>
              <a:t>核：阵列模式</a:t>
            </a:r>
            <a:r>
              <a:rPr lang="en-US" altLang="zh-CN" sz="3600" dirty="0">
                <a:solidFill>
                  <a:prstClr val="black"/>
                </a:solidFill>
              </a:rPr>
              <a:t>-</a:t>
            </a:r>
            <a:r>
              <a:rPr lang="zh-CN" altLang="en-US" sz="3600" dirty="0">
                <a:solidFill>
                  <a:prstClr val="black"/>
                </a:solidFill>
              </a:rPr>
              <a:t>兼容独立键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 name="图片 9"/>
          <p:cNvPicPr>
            <a:picLocks noChangeAspect="1"/>
          </p:cNvPicPr>
          <p:nvPr/>
        </p:nvPicPr>
        <p:blipFill>
          <a:blip r:embed="rId2"/>
          <a:stretch>
            <a:fillRect/>
          </a:stretch>
        </p:blipFill>
        <p:spPr>
          <a:xfrm>
            <a:off x="352425" y="1267811"/>
            <a:ext cx="8791575" cy="2912081"/>
          </a:xfrm>
          <a:prstGeom prst="rect">
            <a:avLst/>
          </a:prstGeom>
        </p:spPr>
      </p:pic>
      <p:pic>
        <p:nvPicPr>
          <p:cNvPr id="4" name="图片 3"/>
          <p:cNvPicPr>
            <a:picLocks noChangeAspect="1"/>
          </p:cNvPicPr>
          <p:nvPr/>
        </p:nvPicPr>
        <p:blipFill>
          <a:blip r:embed="rId3"/>
          <a:stretch>
            <a:fillRect/>
          </a:stretch>
        </p:blipFill>
        <p:spPr>
          <a:xfrm>
            <a:off x="6413948" y="3585301"/>
            <a:ext cx="2672696" cy="2635052"/>
          </a:xfrm>
          <a:prstGeom prst="rect">
            <a:avLst/>
          </a:prstGeom>
        </p:spPr>
      </p:pic>
      <p:sp>
        <p:nvSpPr>
          <p:cNvPr id="6" name="椭圆 5"/>
          <p:cNvSpPr/>
          <p:nvPr/>
        </p:nvSpPr>
        <p:spPr>
          <a:xfrm>
            <a:off x="5449968" y="4046593"/>
            <a:ext cx="2260124" cy="690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21976" y="4224081"/>
            <a:ext cx="1107996" cy="369332"/>
          </a:xfrm>
          <a:prstGeom prst="rect">
            <a:avLst/>
          </a:prstGeom>
          <a:noFill/>
        </p:spPr>
        <p:txBody>
          <a:bodyPr wrap="none" rtlCol="0">
            <a:spAutoFit/>
          </a:bodyPr>
          <a:lstStyle/>
          <a:p>
            <a:r>
              <a:rPr lang="zh-CN" altLang="en-US" dirty="0"/>
              <a:t>阵列输入</a:t>
            </a:r>
          </a:p>
        </p:txBody>
      </p:sp>
      <p:sp>
        <p:nvSpPr>
          <p:cNvPr id="9" name="椭圆 8"/>
          <p:cNvSpPr/>
          <p:nvPr/>
        </p:nvSpPr>
        <p:spPr>
          <a:xfrm rot="20458056">
            <a:off x="7478645" y="3810421"/>
            <a:ext cx="1674203" cy="450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498268" y="3501008"/>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核</a:t>
            </a:r>
          </a:p>
        </p:txBody>
      </p:sp>
      <p:grpSp>
        <p:nvGrpSpPr>
          <p:cNvPr id="15" name="组合 14"/>
          <p:cNvGrpSpPr/>
          <p:nvPr/>
        </p:nvGrpSpPr>
        <p:grpSpPr>
          <a:xfrm>
            <a:off x="179512" y="2060848"/>
            <a:ext cx="2356694" cy="923330"/>
            <a:chOff x="80634" y="1988840"/>
            <a:chExt cx="2356694" cy="923330"/>
          </a:xfrm>
        </p:grpSpPr>
        <p:sp>
          <p:nvSpPr>
            <p:cNvPr id="14" name="圆角矩形 13"/>
            <p:cNvSpPr/>
            <p:nvPr/>
          </p:nvSpPr>
          <p:spPr>
            <a:xfrm>
              <a:off x="80634" y="1988840"/>
              <a:ext cx="2356693" cy="92333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0635" y="1988840"/>
              <a:ext cx="2356693" cy="923330"/>
            </a:xfrm>
            <a:prstGeom prst="rect">
              <a:avLst/>
            </a:prstGeom>
            <a:noFill/>
          </p:spPr>
          <p:txBody>
            <a:bodyPr wrap="square" rtlCol="0">
              <a:spAutoFit/>
            </a:bodyPr>
            <a:lstStyle/>
            <a:p>
              <a:r>
                <a:rPr lang="zh-CN" altLang="en-US" dirty="0"/>
                <a:t>核调用端口关联文档，对应核文件：</a:t>
              </a:r>
              <a:endParaRPr lang="en-US" altLang="zh-CN" dirty="0"/>
            </a:p>
            <a:p>
              <a:r>
                <a:rPr lang="en-US" altLang="zh-CN" dirty="0"/>
                <a:t>      Senter_2_32.ngc</a:t>
              </a:r>
              <a:endParaRPr lang="zh-CN" altLang="en-US" dirty="0"/>
            </a:p>
          </p:txBody>
        </p:sp>
      </p:grpSp>
      <p:graphicFrame>
        <p:nvGraphicFramePr>
          <p:cNvPr id="16" name="表格 15"/>
          <p:cNvGraphicFramePr>
            <a:graphicFrameLocks noGrp="1"/>
          </p:cNvGraphicFramePr>
          <p:nvPr>
            <p:extLst>
              <p:ext uri="{D42A27DB-BD31-4B8C-83A1-F6EECF244321}">
                <p14:modId xmlns:p14="http://schemas.microsoft.com/office/powerpoint/2010/main" val="2369588062"/>
              </p:ext>
            </p:extLst>
          </p:nvPr>
        </p:nvGraphicFramePr>
        <p:xfrm>
          <a:off x="-57056" y="4327120"/>
          <a:ext cx="5493152" cy="1267480"/>
        </p:xfrm>
        <a:graphic>
          <a:graphicData uri="http://schemas.openxmlformats.org/drawingml/2006/table">
            <a:tbl>
              <a:tblPr firstRow="1" bandRow="1">
                <a:tableStyleId>{5C22544A-7EE6-4342-B048-85BDC9FD1C3A}</a:tableStyleId>
              </a:tblPr>
              <a:tblGrid>
                <a:gridCol w="989394">
                  <a:extLst>
                    <a:ext uri="{9D8B030D-6E8A-4147-A177-3AD203B41FA5}">
                      <a16:colId xmlns:a16="http://schemas.microsoft.com/office/drawing/2014/main" val="20000"/>
                    </a:ext>
                  </a:extLst>
                </a:gridCol>
                <a:gridCol w="586699">
                  <a:extLst>
                    <a:ext uri="{9D8B030D-6E8A-4147-A177-3AD203B41FA5}">
                      <a16:colId xmlns:a16="http://schemas.microsoft.com/office/drawing/2014/main" val="20001"/>
                    </a:ext>
                  </a:extLst>
                </a:gridCol>
                <a:gridCol w="845761">
                  <a:extLst>
                    <a:ext uri="{9D8B030D-6E8A-4147-A177-3AD203B41FA5}">
                      <a16:colId xmlns:a16="http://schemas.microsoft.com/office/drawing/2014/main" val="20002"/>
                    </a:ext>
                  </a:extLst>
                </a:gridCol>
                <a:gridCol w="276280">
                  <a:extLst>
                    <a:ext uri="{9D8B030D-6E8A-4147-A177-3AD203B41FA5}">
                      <a16:colId xmlns:a16="http://schemas.microsoft.com/office/drawing/2014/main" val="20003"/>
                    </a:ext>
                  </a:extLst>
                </a:gridCol>
                <a:gridCol w="750038">
                  <a:extLst>
                    <a:ext uri="{9D8B030D-6E8A-4147-A177-3AD203B41FA5}">
                      <a16:colId xmlns:a16="http://schemas.microsoft.com/office/drawing/2014/main" val="20004"/>
                    </a:ext>
                  </a:extLst>
                </a:gridCol>
                <a:gridCol w="317917">
                  <a:extLst>
                    <a:ext uri="{9D8B030D-6E8A-4147-A177-3AD203B41FA5}">
                      <a16:colId xmlns:a16="http://schemas.microsoft.com/office/drawing/2014/main" val="20005"/>
                    </a:ext>
                  </a:extLst>
                </a:gridCol>
                <a:gridCol w="124350">
                  <a:extLst>
                    <a:ext uri="{9D8B030D-6E8A-4147-A177-3AD203B41FA5}">
                      <a16:colId xmlns:a16="http://schemas.microsoft.com/office/drawing/2014/main" val="20006"/>
                    </a:ext>
                  </a:extLst>
                </a:gridCol>
                <a:gridCol w="477646">
                  <a:extLst>
                    <a:ext uri="{9D8B030D-6E8A-4147-A177-3AD203B41FA5}">
                      <a16:colId xmlns:a16="http://schemas.microsoft.com/office/drawing/2014/main" val="20007"/>
                    </a:ext>
                  </a:extLst>
                </a:gridCol>
                <a:gridCol w="300057">
                  <a:extLst>
                    <a:ext uri="{9D8B030D-6E8A-4147-A177-3AD203B41FA5}">
                      <a16:colId xmlns:a16="http://schemas.microsoft.com/office/drawing/2014/main" val="20008"/>
                    </a:ext>
                  </a:extLst>
                </a:gridCol>
                <a:gridCol w="252965">
                  <a:extLst>
                    <a:ext uri="{9D8B030D-6E8A-4147-A177-3AD203B41FA5}">
                      <a16:colId xmlns:a16="http://schemas.microsoft.com/office/drawing/2014/main" val="20009"/>
                    </a:ext>
                  </a:extLst>
                </a:gridCol>
                <a:gridCol w="339137">
                  <a:extLst>
                    <a:ext uri="{9D8B030D-6E8A-4147-A177-3AD203B41FA5}">
                      <a16:colId xmlns:a16="http://schemas.microsoft.com/office/drawing/2014/main" val="20010"/>
                    </a:ext>
                  </a:extLst>
                </a:gridCol>
                <a:gridCol w="232908">
                  <a:extLst>
                    <a:ext uri="{9D8B030D-6E8A-4147-A177-3AD203B41FA5}">
                      <a16:colId xmlns:a16="http://schemas.microsoft.com/office/drawing/2014/main" val="20011"/>
                    </a:ext>
                  </a:extLst>
                </a:gridCol>
              </a:tblGrid>
              <a:tr h="308070">
                <a:tc>
                  <a:txBody>
                    <a:bodyPr/>
                    <a:lstStyle/>
                    <a:p>
                      <a:pPr algn="r"/>
                      <a:r>
                        <a:rPr lang="en-US" altLang="zh-CN" dirty="0" err="1">
                          <a:solidFill>
                            <a:schemeClr val="tx1"/>
                          </a:solidFill>
                        </a:rPr>
                        <a:t>D_reary</a:t>
                      </a: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0"/>
                  </a:ext>
                </a:extLst>
              </a:tr>
              <a:tr h="71677">
                <a:tc>
                  <a:txBody>
                    <a:bodyPr/>
                    <a:lstStyle/>
                    <a:p>
                      <a:pPr algn="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a:lnSpc>
                          <a:spcPts val="500"/>
                        </a:lnSpc>
                      </a:pPr>
                      <a:endParaRPr lang="zh-CN" altLang="en-US" b="1"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30807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latin typeface="+mn-lt"/>
                          <a:ea typeface="+mn-ea"/>
                          <a:cs typeface="+mn-cs"/>
                        </a:rPr>
                        <a:t>Din</a:t>
                      </a:r>
                      <a:endParaRPr lang="zh-CN" altLang="en-US" sz="18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1"/>
                      </a:fgClr>
                      <a:bgClr>
                        <a:schemeClr val="bg1"/>
                      </a:bgClr>
                    </a:pattFill>
                  </a:tcPr>
                </a:tc>
                <a:tc gridSpan="3">
                  <a:txBody>
                    <a:bodyPr/>
                    <a:lstStyle/>
                    <a:p>
                      <a:pPr algn="ctr"/>
                      <a:r>
                        <a:rPr lang="zh-CN" altLang="en-US" b="1" dirty="0"/>
                        <a:t>扫描码有效</a:t>
                      </a:r>
                      <a:r>
                        <a:rPr lang="en-US" altLang="zh-CN" b="1" dirty="0"/>
                        <a:t>1</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tc hMerge="1">
                  <a:txBody>
                    <a:bodyPr/>
                    <a:lstStyle/>
                    <a:p>
                      <a:endParaRPr lang="zh-CN" altLang="en-US"/>
                    </a:p>
                  </a:txBody>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5">
                          <a:lumMod val="20000"/>
                          <a:lumOff val="80000"/>
                        </a:schemeClr>
                      </a:fgClr>
                      <a:bgClr>
                        <a:schemeClr val="bg1"/>
                      </a:bgClr>
                    </a:pattFill>
                  </a:tcPr>
                </a:tc>
                <a:tc gridSpan="5">
                  <a:txBody>
                    <a:bodyPr/>
                    <a:lstStyle/>
                    <a:p>
                      <a:pPr algn="ctr"/>
                      <a:r>
                        <a:rPr lang="zh-CN" altLang="en-US" dirty="0"/>
                        <a:t>扫描码有效</a:t>
                      </a: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zh-CN" altLang="en-US"/>
                    </a:p>
                  </a:txBody>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accent5">
                          <a:lumMod val="20000"/>
                          <a:lumOff val="80000"/>
                        </a:schemeClr>
                      </a:fgClr>
                      <a:bgClr>
                        <a:schemeClr val="bg1"/>
                      </a:bgClr>
                    </a:pattFill>
                  </a:tcPr>
                </a:tc>
                <a:extLst>
                  <a:ext uri="{0D108BD9-81ED-4DB2-BD59-A6C34878D82A}">
                    <a16:rowId xmlns:a16="http://schemas.microsoft.com/office/drawing/2014/main" val="10002"/>
                  </a:ext>
                </a:extLst>
              </a:tr>
              <a:tr h="71677">
                <a:tc>
                  <a:txBody>
                    <a:bodyPr/>
                    <a:lstStyle/>
                    <a:p>
                      <a:pPr algn="r">
                        <a:lnSpc>
                          <a:spcPts val="500"/>
                        </a:lnSpc>
                      </a:pPr>
                      <a:endParaRPr lang="zh-CN" altLang="en-US" sz="1800" b="1" kern="1200" dirty="0">
                        <a:solidFill>
                          <a:schemeClr val="tx1"/>
                        </a:solidFill>
                        <a:latin typeface="+mn-lt"/>
                        <a:ea typeface="+mn-ea"/>
                        <a:cs typeface="+mn-cs"/>
                      </a:endParaRPr>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08070">
                <a:tc>
                  <a:txBody>
                    <a:bodyPr/>
                    <a:lstStyle/>
                    <a:p>
                      <a:pPr algn="r"/>
                      <a:r>
                        <a:rPr lang="en-US" altLang="zh-CN" sz="1800" b="1" kern="1200" dirty="0" err="1">
                          <a:solidFill>
                            <a:schemeClr val="tx1"/>
                          </a:solidFill>
                          <a:latin typeface="+mn-lt"/>
                          <a:ea typeface="+mn-ea"/>
                          <a:cs typeface="+mn-cs"/>
                        </a:rPr>
                        <a:t>Readn</a:t>
                      </a:r>
                      <a:endParaRPr lang="zh-CN" altLang="en-US" sz="18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dirty="0"/>
                        <a:t>读</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grpSp>
        <p:nvGrpSpPr>
          <p:cNvPr id="21" name="组合 20"/>
          <p:cNvGrpSpPr/>
          <p:nvPr/>
        </p:nvGrpSpPr>
        <p:grpSpPr>
          <a:xfrm>
            <a:off x="1529743" y="4211826"/>
            <a:ext cx="2179290" cy="806710"/>
            <a:chOff x="1672630" y="4854538"/>
            <a:chExt cx="2179290" cy="806710"/>
          </a:xfrm>
        </p:grpSpPr>
        <p:cxnSp>
          <p:nvCxnSpPr>
            <p:cNvPr id="18" name="直接箭头连接符 17"/>
            <p:cNvCxnSpPr/>
            <p:nvPr/>
          </p:nvCxnSpPr>
          <p:spPr>
            <a:xfrm flipV="1">
              <a:off x="1672630" y="4869160"/>
              <a:ext cx="0" cy="7920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851920" y="4854538"/>
              <a:ext cx="0" cy="7920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5405836" y="4944161"/>
            <a:ext cx="1107996" cy="369332"/>
          </a:xfrm>
          <a:prstGeom prst="rect">
            <a:avLst/>
          </a:prstGeom>
          <a:noFill/>
        </p:spPr>
        <p:txBody>
          <a:bodyPr wrap="none" rtlCol="0">
            <a:spAutoFit/>
          </a:bodyPr>
          <a:lstStyle/>
          <a:p>
            <a:r>
              <a:rPr lang="zh-CN" altLang="en-US" dirty="0"/>
              <a:t>独立输入</a:t>
            </a:r>
          </a:p>
        </p:txBody>
      </p:sp>
      <p:sp>
        <p:nvSpPr>
          <p:cNvPr id="5" name="椭圆 4"/>
          <p:cNvSpPr/>
          <p:nvPr/>
        </p:nvSpPr>
        <p:spPr>
          <a:xfrm>
            <a:off x="5333828" y="4881445"/>
            <a:ext cx="2376264"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873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引脚约束：阵列按键</a:t>
            </a:r>
          </a:p>
        </p:txBody>
      </p:sp>
      <p:sp>
        <p:nvSpPr>
          <p:cNvPr id="3" name="内容占位符 2"/>
          <p:cNvSpPr>
            <a:spLocks noGrp="1"/>
          </p:cNvSpPr>
          <p:nvPr>
            <p:ph idx="1"/>
          </p:nvPr>
        </p:nvSpPr>
        <p:spPr>
          <a:xfrm>
            <a:off x="457200" y="1196752"/>
            <a:ext cx="8229600" cy="5256584"/>
          </a:xfrm>
        </p:spPr>
        <p:txBody>
          <a:bodyPr>
            <a:normAutofit fontScale="47500" lnSpcReduction="20000"/>
          </a:bodyPr>
          <a:lstStyle/>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系统时钟</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clk200P "	LOC= AC18  | IOSTANDARD = LVDS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clk200N "	LOC= AD18  | IOSTANDARD = LVDS ;</a:t>
            </a:r>
          </a:p>
          <a:p>
            <a:pPr marL="0" indent="0">
              <a:lnSpc>
                <a:spcPct val="120000"/>
              </a:lnSpc>
              <a:spcBef>
                <a:spcPts val="0"/>
              </a:spcBef>
              <a:buNone/>
            </a:pP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#Reset or CR</a:t>
            </a:r>
            <a:r>
              <a:rPr lang="zh-CN" altLang="en-US" sz="3800" b="0" dirty="0">
                <a:solidFill>
                  <a:schemeClr val="tx1"/>
                </a:solidFill>
                <a:latin typeface="Times New Roman" panose="02020603050405020304" pitchFamily="18" charset="0"/>
                <a:cs typeface="Times New Roman" panose="02020603050405020304" pitchFamily="18" charset="0"/>
              </a:rPr>
              <a:t>：短按</a:t>
            </a:r>
            <a:r>
              <a:rPr lang="en-US" altLang="zh-CN" sz="3800" b="0" dirty="0">
                <a:solidFill>
                  <a:schemeClr val="tx1"/>
                </a:solidFill>
                <a:latin typeface="Times New Roman" panose="02020603050405020304" pitchFamily="18" charset="0"/>
                <a:cs typeface="Times New Roman" panose="02020603050405020304" pitchFamily="18" charset="0"/>
              </a:rPr>
              <a:t>CR</a:t>
            </a:r>
            <a:r>
              <a:rPr lang="zh-CN" altLang="en-US" sz="3800" b="0" dirty="0">
                <a:solidFill>
                  <a:schemeClr val="tx1"/>
                </a:solidFill>
                <a:latin typeface="Times New Roman" panose="02020603050405020304" pitchFamily="18" charset="0"/>
                <a:cs typeface="Times New Roman" panose="02020603050405020304" pitchFamily="18" charset="0"/>
              </a:rPr>
              <a:t>，长按复位</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RSTN "	LOC = W13   | IOSTANDARD = LVCMOS18 ;</a:t>
            </a:r>
          </a:p>
          <a:p>
            <a:pPr marL="0" indent="0">
              <a:lnSpc>
                <a:spcPct val="120000"/>
              </a:lnSpc>
              <a:spcBef>
                <a:spcPts val="0"/>
              </a:spcBef>
              <a:buNone/>
            </a:pP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阵列键盘</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K_ROW[0] " 	LOC = V17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K_ROW[1] "	LOC = W18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K_ROW[2] "	LOC = W19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K_ROW[3] "	LOC = W15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K_ROW[4] "	LOC = W16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K_COL[0]  " 	LOC = V18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K_COL[1]  "	LOC = V19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K_COL[2]  "	LOC = V14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K_COL[3]  "	LOC = W14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 K_COL[4]  "	LOC = V16    | IOSTANDARD = LVCMOS18 ;</a:t>
            </a:r>
          </a:p>
        </p:txBody>
      </p:sp>
    </p:spTree>
    <p:extLst>
      <p:ext uri="{BB962C8B-B14F-4D97-AF65-F5344CB8AC3E}">
        <p14:creationId xmlns:p14="http://schemas.microsoft.com/office/powerpoint/2010/main" val="300507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06996"/>
            <a:ext cx="7869560" cy="954360"/>
          </a:xfrm>
        </p:spPr>
        <p:txBody>
          <a:bodyPr/>
          <a:lstStyle/>
          <a:p>
            <a:r>
              <a:rPr lang="zh-CN" altLang="en-US" dirty="0"/>
              <a:t>接口说明：主板七段码</a:t>
            </a:r>
          </a:p>
        </p:txBody>
      </p:sp>
      <p:sp>
        <p:nvSpPr>
          <p:cNvPr id="3" name="内容占位符 2"/>
          <p:cNvSpPr>
            <a:spLocks noGrp="1"/>
          </p:cNvSpPr>
          <p:nvPr>
            <p:ph idx="1"/>
          </p:nvPr>
        </p:nvSpPr>
        <p:spPr/>
        <p:txBody>
          <a:bodyPr>
            <a:normAutofit/>
          </a:bodyPr>
          <a:lstStyle/>
          <a:p>
            <a:pPr>
              <a:spcBef>
                <a:spcPts val="0"/>
              </a:spcBef>
              <a:buClr>
                <a:srgbClr val="4BACC6">
                  <a:lumMod val="75000"/>
                </a:srgbClr>
              </a:buClr>
            </a:pPr>
            <a:r>
              <a:rPr lang="zh-CN" altLang="en-US" sz="2400" dirty="0">
                <a:solidFill>
                  <a:prstClr val="black"/>
                </a:solidFill>
                <a:latin typeface="Times New Roman" panose="02020603050405020304" pitchFamily="18" charset="0"/>
                <a:cs typeface="Times New Roman" panose="02020603050405020304" pitchFamily="18" charset="0"/>
              </a:rPr>
              <a:t>静态译码</a:t>
            </a:r>
            <a:r>
              <a:rPr lang="en-US" altLang="zh-CN" sz="2400" dirty="0">
                <a:solidFill>
                  <a:prstClr val="black"/>
                </a:solidFill>
                <a:latin typeface="Times New Roman" panose="02020603050405020304" pitchFamily="18" charset="0"/>
                <a:cs typeface="Times New Roman" panose="02020603050405020304" pitchFamily="18" charset="0"/>
              </a:rPr>
              <a:t>74LS164</a:t>
            </a:r>
            <a:r>
              <a:rPr lang="zh-CN" altLang="en-US" sz="2400" dirty="0">
                <a:solidFill>
                  <a:prstClr val="black"/>
                </a:solidFill>
                <a:latin typeface="Times New Roman" panose="02020603050405020304" pitchFamily="18" charset="0"/>
                <a:cs typeface="Times New Roman" panose="02020603050405020304" pitchFamily="18" charset="0"/>
              </a:rPr>
              <a:t>移位输出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a:solidFill>
                  <a:prstClr val="black"/>
                </a:solidFill>
                <a:latin typeface="Times New Roman" panose="02020603050405020304" pitchFamily="18" charset="0"/>
                <a:cs typeface="Times New Roman" panose="02020603050405020304" pitchFamily="18" charset="0"/>
              </a:rPr>
              <a:t>提供</a:t>
            </a:r>
            <a:r>
              <a:rPr lang="en-US" altLang="zh-CN" sz="2400" dirty="0">
                <a:solidFill>
                  <a:prstClr val="black"/>
                </a:solidFill>
                <a:latin typeface="Times New Roman" panose="02020603050405020304" pitchFamily="18" charset="0"/>
                <a:cs typeface="Times New Roman" panose="02020603050405020304" pitchFamily="18" charset="0"/>
              </a:rPr>
              <a:t>IP</a:t>
            </a:r>
            <a:r>
              <a:rPr lang="zh-CN" altLang="en-US" sz="2400" dirty="0">
                <a:solidFill>
                  <a:prstClr val="black"/>
                </a:solidFill>
                <a:latin typeface="Times New Roman" panose="02020603050405020304" pitchFamily="18" charset="0"/>
                <a:cs typeface="Times New Roman" panose="02020603050405020304" pitchFamily="18" charset="0"/>
              </a:rPr>
              <a:t>核</a:t>
            </a:r>
            <a:r>
              <a:rPr lang="en-US" altLang="zh-CN" sz="2400" dirty="0">
                <a:solidFill>
                  <a:prstClr val="black"/>
                </a:solidFill>
                <a:latin typeface="Times New Roman" panose="02020603050405020304" pitchFamily="18" charset="0"/>
                <a:cs typeface="Times New Roman" panose="02020603050405020304" pitchFamily="18" charset="0"/>
              </a:rPr>
              <a:t>P2S</a:t>
            </a:r>
            <a:r>
              <a:rPr lang="zh-CN" altLang="en-US" sz="2400" dirty="0">
                <a:solidFill>
                  <a:prstClr val="black"/>
                </a:solidFill>
                <a:latin typeface="Times New Roman" panose="02020603050405020304" pitchFamily="18" charset="0"/>
                <a:cs typeface="Times New Roman" panose="02020603050405020304" pitchFamily="18" charset="0"/>
              </a:rPr>
              <a:t>：</a:t>
            </a:r>
            <a:r>
              <a:rPr lang="en-US" altLang="zh-CN" sz="2400" dirty="0">
                <a:solidFill>
                  <a:prstClr val="black"/>
                </a:solidFill>
                <a:latin typeface="Times New Roman" panose="02020603050405020304" pitchFamily="18" charset="0"/>
                <a:cs typeface="Times New Roman" panose="02020603050405020304" pitchFamily="18" charset="0"/>
              </a:rPr>
              <a:t>64</a:t>
            </a:r>
            <a:r>
              <a:rPr lang="zh-CN" altLang="en-US" sz="2400" dirty="0">
                <a:solidFill>
                  <a:prstClr val="black"/>
                </a:solidFill>
                <a:latin typeface="Times New Roman" panose="02020603050405020304" pitchFamily="18" charset="0"/>
                <a:cs typeface="Times New Roman" panose="02020603050405020304" pitchFamily="18" charset="0"/>
              </a:rPr>
              <a:t>位移位输出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a:solidFill>
                  <a:prstClr val="black"/>
                </a:solidFill>
              </a:rPr>
              <a:t>可作为移位寄存器实验</a:t>
            </a:r>
            <a:endParaRPr lang="en-US" altLang="zh-CN" sz="2400" dirty="0">
              <a:solidFill>
                <a:prstClr val="black"/>
              </a:solidFill>
            </a:endParaRPr>
          </a:p>
          <a:p>
            <a:pPr lvl="1">
              <a:spcBef>
                <a:spcPts val="0"/>
              </a:spcBef>
            </a:pPr>
            <a:endParaRPr lang="zh-CN" altLang="en-US" sz="2400"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3404649" y="620672"/>
            <a:ext cx="3744419" cy="7458388"/>
          </a:xfrm>
          <a:prstGeom prst="rect">
            <a:avLst/>
          </a:prstGeom>
          <a:noFill/>
          <a:ln>
            <a:noFill/>
          </a:ln>
        </p:spPr>
      </p:pic>
      <p:pic>
        <p:nvPicPr>
          <p:cNvPr id="4" name="图片 3"/>
          <p:cNvPicPr>
            <a:picLocks noChangeAspect="1"/>
          </p:cNvPicPr>
          <p:nvPr/>
        </p:nvPicPr>
        <p:blipFill>
          <a:blip r:embed="rId3"/>
          <a:stretch>
            <a:fillRect/>
          </a:stretch>
        </p:blipFill>
        <p:spPr>
          <a:xfrm>
            <a:off x="4925861" y="1187946"/>
            <a:ext cx="4104456" cy="1289710"/>
          </a:xfrm>
          <a:prstGeom prst="rect">
            <a:avLst/>
          </a:prstGeom>
        </p:spPr>
      </p:pic>
      <p:pic>
        <p:nvPicPr>
          <p:cNvPr id="6" name="图片 5"/>
          <p:cNvPicPr>
            <a:picLocks noChangeAspect="1"/>
          </p:cNvPicPr>
          <p:nvPr/>
        </p:nvPicPr>
        <p:blipFill>
          <a:blip r:embed="rId4"/>
          <a:stretch>
            <a:fillRect/>
          </a:stretch>
        </p:blipFill>
        <p:spPr>
          <a:xfrm>
            <a:off x="6804248" y="5517232"/>
            <a:ext cx="2057400" cy="1123950"/>
          </a:xfrm>
          <a:prstGeom prst="rect">
            <a:avLst/>
          </a:prstGeom>
        </p:spPr>
      </p:pic>
      <p:sp>
        <p:nvSpPr>
          <p:cNvPr id="7" name="矩形 6"/>
          <p:cNvSpPr/>
          <p:nvPr/>
        </p:nvSpPr>
        <p:spPr>
          <a:xfrm>
            <a:off x="2771800" y="5595004"/>
            <a:ext cx="4032448" cy="707886"/>
          </a:xfrm>
          <a:prstGeom prst="rect">
            <a:avLst/>
          </a:prstGeom>
        </p:spPr>
        <p:txBody>
          <a:bodyPr wrap="square">
            <a:spAutoFit/>
          </a:bodyPr>
          <a:lstStyle/>
          <a:p>
            <a:r>
              <a:rPr lang="zh-CN" altLang="en-US" sz="2000" b="1" dirty="0">
                <a:solidFill>
                  <a:srgbClr val="FF0000"/>
                </a:solidFill>
              </a:rPr>
              <a:t>通过</a:t>
            </a:r>
            <a:r>
              <a:rPr lang="en-US" altLang="zh-CN" sz="2000" b="1" dirty="0">
                <a:solidFill>
                  <a:srgbClr val="FF0000"/>
                </a:solidFill>
              </a:rPr>
              <a:t>P2S</a:t>
            </a:r>
            <a:r>
              <a:rPr lang="zh-CN" altLang="en-US" sz="2000" b="1" dirty="0">
                <a:solidFill>
                  <a:srgbClr val="FF0000"/>
                </a:solidFill>
              </a:rPr>
              <a:t>模块输出：</a:t>
            </a:r>
            <a:endParaRPr lang="en-US" altLang="zh-CN" sz="2000" b="1" dirty="0">
              <a:solidFill>
                <a:srgbClr val="FF0000"/>
              </a:solidFill>
            </a:endParaRPr>
          </a:p>
          <a:p>
            <a:r>
              <a:rPr lang="en-US" altLang="zh-CN" sz="2000" b="1" dirty="0">
                <a:solidFill>
                  <a:srgbClr val="FF0000"/>
                </a:solidFill>
              </a:rPr>
              <a:t>    </a:t>
            </a:r>
            <a:r>
              <a:rPr lang="en-US" altLang="zh-CN" sz="2000" b="1" dirty="0" err="1">
                <a:solidFill>
                  <a:srgbClr val="FF0000"/>
                </a:solidFill>
              </a:rPr>
              <a:t>P_Data</a:t>
            </a:r>
            <a:r>
              <a:rPr lang="en-US" altLang="zh-CN" sz="2000" b="1" dirty="0">
                <a:solidFill>
                  <a:srgbClr val="FF0000"/>
                </a:solidFill>
              </a:rPr>
              <a:t>[63:0]=SEGMENT[63:0]</a:t>
            </a:r>
            <a:endParaRPr lang="zh-CN" altLang="en-US" sz="2000" b="1" dirty="0">
              <a:solidFill>
                <a:srgbClr val="FF0000"/>
              </a:solidFill>
            </a:endParaRPr>
          </a:p>
        </p:txBody>
      </p:sp>
      <p:sp>
        <p:nvSpPr>
          <p:cNvPr id="8" name="圆角矩形 7"/>
          <p:cNvSpPr/>
          <p:nvPr/>
        </p:nvSpPr>
        <p:spPr>
          <a:xfrm>
            <a:off x="323528" y="3645024"/>
            <a:ext cx="120243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latin typeface="华文行楷" panose="02010800040101010101" pitchFamily="2" charset="-122"/>
                <a:ea typeface="华文行楷" panose="02010800040101010101" pitchFamily="2" charset="-122"/>
              </a:rPr>
              <a:t>共阴</a:t>
            </a:r>
          </a:p>
        </p:txBody>
      </p:sp>
    </p:spTree>
    <p:extLst>
      <p:ext uri="{BB962C8B-B14F-4D97-AF65-F5344CB8AC3E}">
        <p14:creationId xmlns:p14="http://schemas.microsoft.com/office/powerpoint/2010/main" val="202024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fontScale="90000"/>
          </a:bodyPr>
          <a:lstStyle/>
          <a:p>
            <a:r>
              <a:rPr lang="en-US" altLang="zh-CN" dirty="0">
                <a:solidFill>
                  <a:schemeClr val="tx1"/>
                </a:solidFill>
                <a:latin typeface="Times New Roman" panose="02020603050405020304" pitchFamily="18" charset="0"/>
                <a:cs typeface="Times New Roman" panose="02020603050405020304" pitchFamily="18" charset="0"/>
              </a:rPr>
              <a:t>P2S</a:t>
            </a:r>
            <a:r>
              <a:rPr lang="zh-CN" altLang="en-US" dirty="0">
                <a:solidFill>
                  <a:schemeClr val="tx1"/>
                </a:solidFill>
                <a:latin typeface="Times New Roman" panose="02020603050405020304" pitchFamily="18" charset="0"/>
                <a:cs typeface="Times New Roman" panose="02020603050405020304" pitchFamily="18" charset="0"/>
              </a:rPr>
              <a:t>核</a:t>
            </a:r>
            <a:r>
              <a:rPr lang="en-US" altLang="zh-CN" dirty="0">
                <a:solidFill>
                  <a:schemeClr val="tx1"/>
                </a:solidFill>
                <a:latin typeface="Times New Roman" panose="02020603050405020304" pitchFamily="18" charset="0"/>
                <a:cs typeface="Times New Roman" panose="02020603050405020304" pitchFamily="18" charset="0"/>
              </a:rPr>
              <a:t>HDL</a:t>
            </a:r>
            <a:r>
              <a:rPr lang="zh-CN" altLang="en-US" dirty="0">
                <a:solidFill>
                  <a:schemeClr val="tx1"/>
                </a:solidFill>
              </a:rPr>
              <a:t>：参考移位寄存器实验</a:t>
            </a:r>
          </a:p>
        </p:txBody>
      </p:sp>
      <p:sp>
        <p:nvSpPr>
          <p:cNvPr id="3" name="内容占位符 2"/>
          <p:cNvSpPr>
            <a:spLocks noGrp="1"/>
          </p:cNvSpPr>
          <p:nvPr>
            <p:ph idx="1"/>
          </p:nvPr>
        </p:nvSpPr>
        <p:spPr/>
        <p:txBody>
          <a:bodyPr/>
          <a:lstStyle/>
          <a:p>
            <a:endParaRPr lang="zh-CN" altLang="en-US" dirty="0"/>
          </a:p>
        </p:txBody>
      </p:sp>
      <p:pic>
        <p:nvPicPr>
          <p:cNvPr id="11" name="图片 10"/>
          <p:cNvPicPr>
            <a:picLocks noChangeAspect="1"/>
          </p:cNvPicPr>
          <p:nvPr/>
        </p:nvPicPr>
        <p:blipFill>
          <a:blip r:embed="rId2"/>
          <a:stretch>
            <a:fillRect/>
          </a:stretch>
        </p:blipFill>
        <p:spPr>
          <a:xfrm>
            <a:off x="455218" y="1134735"/>
            <a:ext cx="5815793" cy="5102577"/>
          </a:xfrm>
          <a:prstGeom prst="rect">
            <a:avLst/>
          </a:prstGeom>
        </p:spPr>
      </p:pic>
      <p:pic>
        <p:nvPicPr>
          <p:cNvPr id="10" name="图片 9"/>
          <p:cNvPicPr>
            <a:picLocks noChangeAspect="1"/>
          </p:cNvPicPr>
          <p:nvPr/>
        </p:nvPicPr>
        <p:blipFill>
          <a:blip r:embed="rId3"/>
          <a:stretch>
            <a:fillRect/>
          </a:stretch>
        </p:blipFill>
        <p:spPr>
          <a:xfrm>
            <a:off x="5148064" y="1196752"/>
            <a:ext cx="3718371" cy="1068287"/>
          </a:xfrm>
          <a:prstGeom prst="rect">
            <a:avLst/>
          </a:prstGeom>
        </p:spPr>
      </p:pic>
      <p:pic>
        <p:nvPicPr>
          <p:cNvPr id="12" name="图片 11"/>
          <p:cNvPicPr>
            <a:picLocks noChangeAspect="1"/>
          </p:cNvPicPr>
          <p:nvPr/>
        </p:nvPicPr>
        <p:blipFill>
          <a:blip r:embed="rId4"/>
          <a:stretch>
            <a:fillRect/>
          </a:stretch>
        </p:blipFill>
        <p:spPr>
          <a:xfrm>
            <a:off x="6156176" y="3025873"/>
            <a:ext cx="2385431" cy="2378596"/>
          </a:xfrm>
          <a:prstGeom prst="rect">
            <a:avLst/>
          </a:prstGeom>
        </p:spPr>
      </p:pic>
      <p:sp>
        <p:nvSpPr>
          <p:cNvPr id="7" name="椭圆 6"/>
          <p:cNvSpPr/>
          <p:nvPr/>
        </p:nvSpPr>
        <p:spPr>
          <a:xfrm>
            <a:off x="6902253" y="3215852"/>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核</a:t>
            </a:r>
          </a:p>
        </p:txBody>
      </p:sp>
    </p:spTree>
    <p:extLst>
      <p:ext uri="{BB962C8B-B14F-4D97-AF65-F5344CB8AC3E}">
        <p14:creationId xmlns:p14="http://schemas.microsoft.com/office/powerpoint/2010/main" val="315815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en-US" altLang="zh-CN" dirty="0">
                <a:latin typeface="Times New Roman" panose="02020603050405020304" pitchFamily="18" charset="0"/>
                <a:cs typeface="Times New Roman" panose="02020603050405020304" pitchFamily="18" charset="0"/>
              </a:rPr>
              <a:t>P2S</a:t>
            </a:r>
            <a:r>
              <a:rPr lang="zh-CN" altLang="en-US" dirty="0"/>
              <a:t>核</a:t>
            </a:r>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七段码移位输出</a:t>
            </a:r>
            <a:r>
              <a:rPr lang="en-US" altLang="zh-CN" sz="1800" b="0" dirty="0">
                <a:solidFill>
                  <a:schemeClr val="tx1"/>
                </a:solidFill>
                <a:latin typeface="Times New Roman" panose="02020603050405020304" pitchFamily="18" charset="0"/>
                <a:cs typeface="Times New Roman" panose="02020603050405020304" pitchFamily="18" charset="0"/>
              </a:rPr>
              <a:t>IP</a:t>
            </a:r>
            <a:r>
              <a:rPr lang="zh-CN" altLang="en-US" sz="1800" b="0" dirty="0">
                <a:solidFill>
                  <a:schemeClr val="tx1"/>
                </a:solidFill>
                <a:latin typeface="Times New Roman" panose="02020603050405020304" pitchFamily="18" charset="0"/>
                <a:cs typeface="Times New Roman" panose="02020603050405020304" pitchFamily="18" charset="0"/>
              </a:rPr>
              <a:t>核接口</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 SEGCLK "		LOC = M24  | 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 SEGEN "		LOC = R18   | 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 SEGDT "		LOC = L24   | IOSTANDARD = LVCMOS33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11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接口说明：主板</a:t>
            </a:r>
            <a:r>
              <a:rPr lang="en-US" altLang="zh-CN" dirty="0">
                <a:latin typeface="Times New Roman" panose="02020603050405020304" pitchFamily="18" charset="0"/>
                <a:cs typeface="Times New Roman" panose="02020603050405020304" pitchFamily="18" charset="0"/>
              </a:rPr>
              <a:t>LED</a:t>
            </a:r>
            <a:r>
              <a:rPr lang="zh-CN" altLang="en-US" dirty="0">
                <a:latin typeface="Times New Roman" panose="02020603050405020304" pitchFamily="18" charset="0"/>
                <a:cs typeface="Times New Roman" panose="02020603050405020304" pitchFamily="18" charset="0"/>
              </a:rPr>
              <a:t>灯</a:t>
            </a:r>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a:solidFill>
                  <a:prstClr val="black"/>
                </a:solidFill>
              </a:rPr>
              <a:t>提供</a:t>
            </a:r>
            <a:r>
              <a:rPr lang="en-US" altLang="zh-CN" sz="2400" dirty="0">
                <a:solidFill>
                  <a:prstClr val="black"/>
                </a:solidFill>
                <a:latin typeface="Times New Roman" panose="02020603050405020304" pitchFamily="18" charset="0"/>
                <a:cs typeface="Times New Roman" panose="02020603050405020304" pitchFamily="18" charset="0"/>
              </a:rPr>
              <a:t>IP</a:t>
            </a:r>
            <a:r>
              <a:rPr lang="zh-CN" altLang="en-US" sz="2400" dirty="0">
                <a:solidFill>
                  <a:prstClr val="black"/>
                </a:solidFill>
                <a:latin typeface="Times New Roman" panose="02020603050405020304" pitchFamily="18" charset="0"/>
                <a:cs typeface="Times New Roman" panose="02020603050405020304" pitchFamily="18" charset="0"/>
              </a:rPr>
              <a:t>核</a:t>
            </a:r>
            <a:r>
              <a:rPr lang="en-US" altLang="zh-CN" sz="2400" dirty="0">
                <a:solidFill>
                  <a:prstClr val="black"/>
                </a:solidFill>
                <a:latin typeface="Times New Roman" panose="02020603050405020304" pitchFamily="18" charset="0"/>
                <a:cs typeface="Times New Roman" panose="02020603050405020304" pitchFamily="18" charset="0"/>
              </a:rPr>
              <a:t>LED_P2S</a:t>
            </a:r>
            <a:r>
              <a:rPr lang="zh-CN" altLang="en-US" sz="2400" dirty="0">
                <a:solidFill>
                  <a:prstClr val="black"/>
                </a:solidFill>
                <a:latin typeface="Times New Roman" panose="02020603050405020304" pitchFamily="18" charset="0"/>
                <a:cs typeface="Times New Roman" panose="02020603050405020304" pitchFamily="18" charset="0"/>
              </a:rPr>
              <a:t>：</a:t>
            </a:r>
            <a:r>
              <a:rPr lang="en-US" altLang="zh-CN" sz="2400" dirty="0">
                <a:solidFill>
                  <a:prstClr val="black"/>
                </a:solidFill>
                <a:latin typeface="Times New Roman" panose="02020603050405020304" pitchFamily="18" charset="0"/>
                <a:cs typeface="Times New Roman" panose="02020603050405020304" pitchFamily="18" charset="0"/>
              </a:rPr>
              <a:t>16</a:t>
            </a:r>
            <a:r>
              <a:rPr lang="zh-CN" altLang="en-US" sz="2400" dirty="0">
                <a:solidFill>
                  <a:prstClr val="black"/>
                </a:solidFill>
              </a:rPr>
              <a:t>位移位输出</a:t>
            </a:r>
            <a:endParaRPr lang="en-US" altLang="zh-CN" sz="2400" dirty="0">
              <a:solidFill>
                <a:prstClr val="black"/>
              </a:solidFill>
            </a:endParaRPr>
          </a:p>
          <a:p>
            <a:pPr lvl="0">
              <a:spcBef>
                <a:spcPts val="0"/>
              </a:spcBef>
              <a:buClr>
                <a:srgbClr val="4BACC6">
                  <a:lumMod val="75000"/>
                </a:srgbClr>
              </a:buClr>
            </a:pPr>
            <a:r>
              <a:rPr lang="zh-CN" altLang="en-US" sz="2400" dirty="0">
                <a:solidFill>
                  <a:prstClr val="black"/>
                </a:solidFill>
              </a:rPr>
              <a:t>可作为移位寄存器实验</a:t>
            </a:r>
            <a:endParaRPr lang="en-US" altLang="zh-CN" sz="2400" dirty="0">
              <a:solidFill>
                <a:prstClr val="black"/>
              </a:solidFill>
            </a:endParaRPr>
          </a:p>
          <a:p>
            <a:endParaRPr lang="zh-CN" altLang="en-US" dirty="0"/>
          </a:p>
        </p:txBody>
      </p:sp>
      <p:pic>
        <p:nvPicPr>
          <p:cNvPr id="6" name="图片 5"/>
          <p:cNvPicPr/>
          <p:nvPr/>
        </p:nvPicPr>
        <p:blipFill>
          <a:blip r:embed="rId2"/>
          <a:stretch>
            <a:fillRect/>
          </a:stretch>
        </p:blipFill>
        <p:spPr>
          <a:xfrm>
            <a:off x="2483768" y="2852936"/>
            <a:ext cx="6624736" cy="3582144"/>
          </a:xfrm>
          <a:prstGeom prst="rect">
            <a:avLst/>
          </a:prstGeom>
        </p:spPr>
      </p:pic>
      <p:pic>
        <p:nvPicPr>
          <p:cNvPr id="4" name="图片 3"/>
          <p:cNvPicPr>
            <a:picLocks noChangeAspect="1"/>
          </p:cNvPicPr>
          <p:nvPr/>
        </p:nvPicPr>
        <p:blipFill>
          <a:blip r:embed="rId3"/>
          <a:stretch>
            <a:fillRect/>
          </a:stretch>
        </p:blipFill>
        <p:spPr>
          <a:xfrm>
            <a:off x="1613042" y="2132856"/>
            <a:ext cx="7256917" cy="720080"/>
          </a:xfrm>
          <a:prstGeom prst="rect">
            <a:avLst/>
          </a:prstGeom>
        </p:spPr>
      </p:pic>
      <p:pic>
        <p:nvPicPr>
          <p:cNvPr id="7" name="图片 6"/>
          <p:cNvPicPr>
            <a:picLocks noChangeAspect="1"/>
          </p:cNvPicPr>
          <p:nvPr/>
        </p:nvPicPr>
        <p:blipFill>
          <a:blip r:embed="rId4"/>
          <a:stretch>
            <a:fillRect/>
          </a:stretch>
        </p:blipFill>
        <p:spPr>
          <a:xfrm>
            <a:off x="7362167" y="1139271"/>
            <a:ext cx="738225" cy="795817"/>
          </a:xfrm>
          <a:prstGeom prst="rect">
            <a:avLst/>
          </a:prstGeom>
        </p:spPr>
      </p:pic>
    </p:spTree>
    <p:extLst>
      <p:ext uri="{BB962C8B-B14F-4D97-AF65-F5344CB8AC3E}">
        <p14:creationId xmlns:p14="http://schemas.microsoft.com/office/powerpoint/2010/main" val="65044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pitchFamily="18" charset="0"/>
                <a:cs typeface="Times New Roman" panose="02020603050405020304" pitchFamily="18" charset="0"/>
              </a:rPr>
              <a:t>主板</a:t>
            </a:r>
            <a:r>
              <a:rPr lang="en-US" altLang="zh-CN" dirty="0">
                <a:latin typeface="Times New Roman" panose="02020603050405020304" pitchFamily="18" charset="0"/>
                <a:cs typeface="Times New Roman" panose="02020603050405020304" pitchFamily="18" charset="0"/>
              </a:rPr>
              <a:t>LED</a:t>
            </a:r>
            <a:r>
              <a:rPr lang="zh-CN" altLang="en-US" dirty="0">
                <a:latin typeface="Times New Roman" panose="02020603050405020304" pitchFamily="18" charset="0"/>
                <a:cs typeface="Times New Roman" panose="02020603050405020304" pitchFamily="18" charset="0"/>
              </a:rPr>
              <a:t>应用：并口调用</a:t>
            </a:r>
            <a:r>
              <a:rPr lang="en-US" altLang="zh-CN" dirty="0">
                <a:latin typeface="Times New Roman" panose="02020603050405020304" pitchFamily="18" charset="0"/>
                <a:cs typeface="Times New Roman" panose="02020603050405020304" pitchFamily="18" charset="0"/>
              </a:rPr>
              <a:t>LED_P2S</a:t>
            </a:r>
            <a:r>
              <a:rPr lang="zh-CN" altLang="en-US" dirty="0">
                <a:latin typeface="Times New Roman" panose="02020603050405020304" pitchFamily="18" charset="0"/>
                <a:cs typeface="Times New Roman" panose="02020603050405020304" pitchFamily="18" charset="0"/>
              </a:rPr>
              <a:t>核</a:t>
            </a:r>
            <a:endParaRPr lang="zh-CN" altLang="en-US" dirty="0"/>
          </a:p>
        </p:txBody>
      </p:sp>
      <p:sp>
        <p:nvSpPr>
          <p:cNvPr id="3" name="内容占位符 2"/>
          <p:cNvSpPr>
            <a:spLocks noGrp="1"/>
          </p:cNvSpPr>
          <p:nvPr>
            <p:ph idx="1"/>
          </p:nvPr>
        </p:nvSpPr>
        <p:spPr>
          <a:xfrm>
            <a:off x="458982" y="1124744"/>
            <a:ext cx="8229600" cy="4968552"/>
          </a:xfrm>
        </p:spPr>
        <p:txBody>
          <a:bodyPr/>
          <a:lstStyle/>
          <a:p>
            <a:pPr lvl="0">
              <a:spcBef>
                <a:spcPts val="0"/>
              </a:spcBef>
              <a:buClr>
                <a:srgbClr val="4BACC6">
                  <a:lumMod val="75000"/>
                </a:srgbClr>
              </a:buClr>
            </a:pPr>
            <a:r>
              <a:rPr lang="en-US" altLang="zh-CN" sz="2800" dirty="0">
                <a:solidFill>
                  <a:prstClr val="black"/>
                </a:solidFill>
                <a:latin typeface="Times New Roman" panose="02020603050405020304" pitchFamily="18" charset="0"/>
                <a:cs typeface="Times New Roman" panose="02020603050405020304" pitchFamily="18" charset="0"/>
              </a:rPr>
              <a:t>PIO/LED-GPIO IP</a:t>
            </a:r>
            <a:r>
              <a:rPr lang="zh-CN" altLang="en-US" sz="2800" dirty="0">
                <a:solidFill>
                  <a:prstClr val="black"/>
                </a:solidFill>
                <a:latin typeface="Times New Roman" panose="02020603050405020304" pitchFamily="18" charset="0"/>
                <a:cs typeface="Times New Roman" panose="02020603050405020304" pitchFamily="18" charset="0"/>
              </a:rPr>
              <a:t>核端口信号</a:t>
            </a:r>
            <a:endParaRPr lang="en-US" altLang="zh-CN" sz="2800" dirty="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zh-CN" altLang="en-US" sz="2400" dirty="0">
                <a:solidFill>
                  <a:prstClr val="black"/>
                </a:solidFill>
              </a:rPr>
              <a:t>可作为</a:t>
            </a:r>
            <a:r>
              <a:rPr lang="en-US" altLang="zh-CN" sz="2400" dirty="0">
                <a:solidFill>
                  <a:prstClr val="black"/>
                </a:solidFill>
              </a:rPr>
              <a:t>IP</a:t>
            </a:r>
            <a:r>
              <a:rPr lang="zh-CN" altLang="en-US" sz="2400" dirty="0">
                <a:solidFill>
                  <a:prstClr val="black"/>
                </a:solidFill>
              </a:rPr>
              <a:t>核调用空文档：端口文档</a:t>
            </a:r>
            <a:endParaRPr lang="en-US" altLang="zh-CN" sz="2200" dirty="0">
              <a:solidFill>
                <a:prstClr val="black"/>
              </a:solidFill>
            </a:endParaRPr>
          </a:p>
          <a:p>
            <a:pPr>
              <a:spcBef>
                <a:spcPts val="0"/>
              </a:spcBef>
            </a:pPr>
            <a:endParaRPr lang="zh-CN" altLang="en-US" dirty="0"/>
          </a:p>
        </p:txBody>
      </p:sp>
      <p:pic>
        <p:nvPicPr>
          <p:cNvPr id="7" name="图片 6"/>
          <p:cNvPicPr>
            <a:picLocks noChangeAspect="1"/>
          </p:cNvPicPr>
          <p:nvPr/>
        </p:nvPicPr>
        <p:blipFill>
          <a:blip r:embed="rId2"/>
          <a:stretch>
            <a:fillRect/>
          </a:stretch>
        </p:blipFill>
        <p:spPr>
          <a:xfrm>
            <a:off x="395536" y="2060848"/>
            <a:ext cx="7509520" cy="2906911"/>
          </a:xfrm>
          <a:prstGeom prst="rect">
            <a:avLst/>
          </a:prstGeom>
        </p:spPr>
      </p:pic>
      <p:pic>
        <p:nvPicPr>
          <p:cNvPr id="4" name="图片 3"/>
          <p:cNvPicPr>
            <a:picLocks noChangeAspect="1"/>
          </p:cNvPicPr>
          <p:nvPr/>
        </p:nvPicPr>
        <p:blipFill>
          <a:blip r:embed="rId3"/>
          <a:stretch>
            <a:fillRect/>
          </a:stretch>
        </p:blipFill>
        <p:spPr>
          <a:xfrm>
            <a:off x="6084168" y="4359568"/>
            <a:ext cx="2762376" cy="1800200"/>
          </a:xfrm>
          <a:prstGeom prst="rect">
            <a:avLst/>
          </a:prstGeom>
        </p:spPr>
      </p:pic>
    </p:spTree>
    <p:extLst>
      <p:ext uri="{BB962C8B-B14F-4D97-AF65-F5344CB8AC3E}">
        <p14:creationId xmlns:p14="http://schemas.microsoft.com/office/powerpoint/2010/main" val="18455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GPIO</a:t>
            </a:r>
            <a:r>
              <a:rPr lang="zh-CN" altLang="en-US" dirty="0">
                <a:latin typeface="Times New Roman" panose="02020603050405020304" pitchFamily="18" charset="0"/>
                <a:cs typeface="Times New Roman" panose="02020603050405020304" pitchFamily="18" charset="0"/>
              </a:rPr>
              <a:t>结构</a:t>
            </a:r>
            <a:endParaRPr lang="zh-CN" altLang="en-US" dirty="0"/>
          </a:p>
        </p:txBody>
      </p:sp>
      <p:sp>
        <p:nvSpPr>
          <p:cNvPr id="3" name="内容占位符 2"/>
          <p:cNvSpPr>
            <a:spLocks noGrp="1"/>
          </p:cNvSpPr>
          <p:nvPr>
            <p:ph idx="1"/>
          </p:nvPr>
        </p:nvSpPr>
        <p:spPr/>
        <p:txBody>
          <a:bodyPr/>
          <a:lstStyle/>
          <a:p>
            <a:endParaRPr lang="zh-CN" altLang="en-US"/>
          </a:p>
        </p:txBody>
      </p:sp>
      <p:grpSp>
        <p:nvGrpSpPr>
          <p:cNvPr id="6" name="组合 5"/>
          <p:cNvGrpSpPr/>
          <p:nvPr/>
        </p:nvGrpSpPr>
        <p:grpSpPr>
          <a:xfrm>
            <a:off x="252070" y="1196752"/>
            <a:ext cx="8160246" cy="4967718"/>
            <a:chOff x="252070" y="1269593"/>
            <a:chExt cx="8160246" cy="4967718"/>
          </a:xfrm>
        </p:grpSpPr>
        <p:pic>
          <p:nvPicPr>
            <p:cNvPr id="4" name="图片 3"/>
            <p:cNvPicPr>
              <a:picLocks noChangeAspect="1"/>
            </p:cNvPicPr>
            <p:nvPr/>
          </p:nvPicPr>
          <p:blipFill>
            <a:blip r:embed="rId2"/>
            <a:stretch>
              <a:fillRect/>
            </a:stretch>
          </p:blipFill>
          <p:spPr>
            <a:xfrm>
              <a:off x="252070" y="1269593"/>
              <a:ext cx="8160246" cy="3126380"/>
            </a:xfrm>
            <a:prstGeom prst="rect">
              <a:avLst/>
            </a:prstGeom>
          </p:spPr>
        </p:pic>
        <p:pic>
          <p:nvPicPr>
            <p:cNvPr id="5" name="图片 4"/>
            <p:cNvPicPr>
              <a:picLocks noChangeAspect="1"/>
            </p:cNvPicPr>
            <p:nvPr/>
          </p:nvPicPr>
          <p:blipFill>
            <a:blip r:embed="rId3"/>
            <a:stretch>
              <a:fillRect/>
            </a:stretch>
          </p:blipFill>
          <p:spPr>
            <a:xfrm>
              <a:off x="252070" y="4395972"/>
              <a:ext cx="4517362" cy="1841339"/>
            </a:xfrm>
            <a:prstGeom prst="rect">
              <a:avLst/>
            </a:prstGeom>
          </p:spPr>
        </p:pic>
      </p:grpSp>
      <p:sp>
        <p:nvSpPr>
          <p:cNvPr id="7" name="圆角矩形 6"/>
          <p:cNvSpPr/>
          <p:nvPr/>
        </p:nvSpPr>
        <p:spPr>
          <a:xfrm>
            <a:off x="827584" y="4437112"/>
            <a:ext cx="4248472" cy="1440160"/>
          </a:xfrm>
          <a:prstGeom prst="roundRect">
            <a:avLst>
              <a:gd name="adj" fmla="val 1216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23928" y="5013176"/>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核</a:t>
            </a:r>
          </a:p>
        </p:txBody>
      </p:sp>
    </p:spTree>
    <p:extLst>
      <p:ext uri="{BB962C8B-B14F-4D97-AF65-F5344CB8AC3E}">
        <p14:creationId xmlns:p14="http://schemas.microsoft.com/office/powerpoint/2010/main" val="256780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6180"/>
            <a:ext cx="7545795" cy="954360"/>
          </a:xfrm>
        </p:spPr>
        <p:txBody>
          <a:bodyPr>
            <a:normAutofit fontScale="90000"/>
          </a:bodyPr>
          <a:lstStyle/>
          <a:p>
            <a:r>
              <a:rPr lang="zh-CN" altLang="zh-CN" dirty="0"/>
              <a:t>计算机软硬件课程贯通教学实验系统</a:t>
            </a:r>
            <a:endParaRPr lang="zh-CN" altLang="en-US" dirty="0"/>
          </a:p>
        </p:txBody>
      </p:sp>
      <p:pic>
        <p:nvPicPr>
          <p:cNvPr id="4" name="图片 3" descr="D:\!WORK-XPS\!课程建设交流\硬件课程申请\2016年申报\全国第四届高等学校自制实验教学仪器设备评选\支撑材料\照片\1-实验箱.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660" y="4005064"/>
            <a:ext cx="4075340" cy="2595126"/>
          </a:xfrm>
          <a:prstGeom prst="rect">
            <a:avLst/>
          </a:prstGeom>
          <a:noFill/>
          <a:ln>
            <a:noFill/>
          </a:ln>
        </p:spPr>
      </p:pic>
      <p:sp>
        <p:nvSpPr>
          <p:cNvPr id="6" name="文本框 17"/>
          <p:cNvSpPr txBox="1"/>
          <p:nvPr/>
        </p:nvSpPr>
        <p:spPr>
          <a:xfrm>
            <a:off x="4911128" y="1493899"/>
            <a:ext cx="4104997" cy="2246769"/>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indent="229235">
              <a:spcAft>
                <a:spcPts val="0"/>
              </a:spcAft>
            </a:pP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核心芯片</a:t>
            </a:r>
            <a:r>
              <a:rPr lang="zh-CN" sz="1400" b="1" kern="1200" dirty="0">
                <a:solidFill>
                  <a:srgbClr val="FF0000"/>
                </a:solidFill>
                <a:effectLst/>
                <a:latin typeface="宋体" panose="02010600030101010101" pitchFamily="2" charset="-122"/>
                <a:ea typeface="宋体" panose="02010600030101010101" pitchFamily="2" charset="-122"/>
              </a:rPr>
              <a:t> </a:t>
            </a:r>
            <a:endParaRPr lang="en-US" altLang="zh-CN" sz="1400" b="1" kern="1200" dirty="0">
              <a:solidFill>
                <a:srgbClr val="FF0000"/>
              </a:solidFill>
              <a:effectLst/>
              <a:latin typeface="宋体" panose="02010600030101010101" pitchFamily="2" charset="-122"/>
              <a:ea typeface="宋体" panose="02010600030101010101" pitchFamily="2" charset="-122"/>
            </a:endParaRPr>
          </a:p>
          <a:p>
            <a:pPr indent="229235">
              <a:spcAft>
                <a:spcPts val="0"/>
              </a:spcAft>
            </a:pPr>
            <a:r>
              <a:rPr lang="en-US" sz="14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Xilinx </a:t>
            </a:r>
            <a:r>
              <a:rPr lang="en-US" sz="1400" kern="1200" dirty="0" err="1">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Kintex</a:t>
            </a:r>
            <a:r>
              <a:rPr lang="en-US" sz="14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a:t>
            </a:r>
            <a:r>
              <a:rPr lang="en-US" sz="1400" kern="1200" dirty="0">
                <a:solidFill>
                  <a:srgbClr val="3333FF"/>
                </a:solidFill>
                <a:effectLst/>
                <a:latin typeface="黑体" panose="02010609060101010101" pitchFamily="49" charset="-122"/>
                <a:ea typeface="宋体" panose="02010600030101010101" pitchFamily="2" charset="-122"/>
              </a:rPr>
              <a:t>7</a:t>
            </a:r>
            <a:r>
              <a:rPr lang="zh-CN" sz="1400" kern="1200" dirty="0">
                <a:solidFill>
                  <a:srgbClr val="3333FF"/>
                </a:solidFill>
                <a:effectLst/>
                <a:latin typeface="宋体" panose="02010600030101010101" pitchFamily="2" charset="-122"/>
                <a:ea typeface="黑体" panose="02010609060101010101" pitchFamily="49" charset="-122"/>
              </a:rPr>
              <a:t>系列的</a:t>
            </a:r>
            <a:r>
              <a:rPr lang="en-US" sz="14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XC7K160/325</a:t>
            </a:r>
            <a:r>
              <a:rPr lang="zh-CN" altLang="en-US" sz="1400" dirty="0">
                <a:solidFill>
                  <a:srgbClr val="0D0D0D"/>
                </a:solidFill>
                <a:latin typeface="Calibri" panose="020F0502020204030204" pitchFamily="34" charset="0"/>
                <a:ea typeface="宋体" panose="02010600030101010101" pitchFamily="2" charset="-122"/>
              </a:rPr>
              <a:t>资源</a:t>
            </a:r>
            <a:r>
              <a:rPr lang="zh-CN" sz="1400" kern="1200" dirty="0">
                <a:solidFill>
                  <a:srgbClr val="0D0D0D"/>
                </a:solidFill>
                <a:effectLst/>
                <a:latin typeface="Calibri" panose="020F0502020204030204" pitchFamily="34" charset="0"/>
                <a:ea typeface="宋体" panose="02010600030101010101" pitchFamily="2" charset="-122"/>
              </a:rPr>
              <a:t>：</a:t>
            </a:r>
            <a:endParaRPr lang="en-US" altLang="zh-CN" sz="1400" kern="1200" dirty="0">
              <a:solidFill>
                <a:srgbClr val="0D0D0D"/>
              </a:solidFill>
              <a:effectLst/>
              <a:latin typeface="Calibri" panose="020F0502020204030204" pitchFamily="34" charset="0"/>
              <a:ea typeface="宋体" panose="02010600030101010101" pitchFamily="2" charset="-122"/>
            </a:endParaRPr>
          </a:p>
          <a:p>
            <a:pPr indent="229235" algn="r">
              <a:spcAft>
                <a:spcPts val="0"/>
              </a:spcAft>
            </a:pPr>
            <a:r>
              <a:rPr lang="en-US" sz="1400" kern="1200" dirty="0">
                <a:solidFill>
                  <a:srgbClr val="0D0D0D"/>
                </a:solidFill>
                <a:effectLst/>
                <a:latin typeface="Calibri" panose="020F0502020204030204" pitchFamily="34" charset="0"/>
                <a:ea typeface="宋体" panose="02010600030101010101" pitchFamily="2" charset="-122"/>
              </a:rPr>
              <a:t>162,240</a:t>
            </a:r>
            <a:r>
              <a:rPr lang="zh-CN" sz="1400" kern="1200" dirty="0">
                <a:solidFill>
                  <a:srgbClr val="0D0D0D"/>
                </a:solidFill>
                <a:effectLst/>
                <a:latin typeface="Calibri" panose="020F0502020204030204" pitchFamily="34" charset="0"/>
                <a:ea typeface="宋体" panose="02010600030101010101" pitchFamily="2" charset="-122"/>
              </a:rPr>
              <a:t>个</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Slice</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25350</a:t>
            </a:r>
            <a:r>
              <a:rPr lang="zh-CN" sz="1400" kern="1200" dirty="0">
                <a:solidFill>
                  <a:srgbClr val="000000"/>
                </a:solidFill>
                <a:effectLst/>
                <a:latin typeface="Calibri" panose="020F0502020204030204" pitchFamily="34" charset="0"/>
                <a:ea typeface="宋体" panose="02010600030101010101" pitchFamily="2" charset="-122"/>
              </a:rPr>
              <a:t>，片内存储：</a:t>
            </a:r>
            <a:r>
              <a:rPr lang="en-US" sz="1400" kern="1200" dirty="0">
                <a:solidFill>
                  <a:srgbClr val="000000"/>
                </a:solidFill>
                <a:effectLst/>
                <a:latin typeface="Calibri" panose="020F0502020204030204" pitchFamily="34" charset="0"/>
                <a:ea typeface="宋体" panose="02010600030101010101" pitchFamily="2" charset="-122"/>
              </a:rPr>
              <a:t>11.7Mb</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229235">
              <a:spcAft>
                <a:spcPts val="0"/>
              </a:spcAft>
            </a:pP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存储体系 </a:t>
            </a:r>
            <a:r>
              <a:rPr lang="zh-CN" sz="1400" kern="1200" dirty="0">
                <a:solidFill>
                  <a:srgbClr val="3333FF"/>
                </a:solidFill>
                <a:effectLst/>
                <a:latin typeface="宋体" panose="02010600030101010101" pitchFamily="2" charset="-122"/>
                <a:ea typeface="黑体" panose="02010609060101010101" pitchFamily="49" charset="-122"/>
              </a:rPr>
              <a:t>支持</a:t>
            </a:r>
            <a:r>
              <a:rPr lang="en-US" sz="1400" kern="1200" dirty="0">
                <a:solidFill>
                  <a:srgbClr val="3333FF"/>
                </a:solidFill>
                <a:effectLst/>
                <a:latin typeface="宋体" panose="02010600030101010101" pitchFamily="2" charset="-122"/>
                <a:ea typeface="黑体" panose="02010609060101010101" pitchFamily="49" charset="-122"/>
              </a:rPr>
              <a:t>32</a:t>
            </a:r>
            <a:r>
              <a:rPr lang="zh-CN" sz="1400" kern="1200" dirty="0">
                <a:solidFill>
                  <a:srgbClr val="3333FF"/>
                </a:solidFill>
                <a:effectLst/>
                <a:latin typeface="宋体" panose="02010600030101010101" pitchFamily="2" charset="-122"/>
                <a:ea typeface="黑体" panose="02010609060101010101" pitchFamily="49" charset="-122"/>
              </a:rPr>
              <a:t>位存储层次体系结构</a:t>
            </a:r>
            <a:endParaRPr lang="en-US" altLang="zh-CN" sz="1400" kern="1200" dirty="0">
              <a:solidFill>
                <a:srgbClr val="3333FF"/>
              </a:solidFill>
              <a:effectLst/>
              <a:latin typeface="宋体" panose="02010600030101010101" pitchFamily="2" charset="-122"/>
              <a:ea typeface="黑体" panose="02010609060101010101" pitchFamily="49" charset="-122"/>
            </a:endParaRPr>
          </a:p>
          <a:p>
            <a:pPr algn="r">
              <a:spcAft>
                <a:spcPts val="0"/>
              </a:spcAft>
            </a:pPr>
            <a:r>
              <a:rPr lang="en-US" sz="1400" kern="1200" dirty="0">
                <a:solidFill>
                  <a:srgbClr val="000000"/>
                </a:solidFill>
                <a:effectLst/>
                <a:latin typeface="Calibri" panose="020F0502020204030204" pitchFamily="34" charset="0"/>
                <a:ea typeface="宋体" panose="02010600030101010101" pitchFamily="2" charset="-122"/>
              </a:rPr>
              <a:t>6MB SRAM</a:t>
            </a:r>
            <a:r>
              <a:rPr lang="zh-CN" sz="1400" kern="1200" dirty="0">
                <a:solidFill>
                  <a:srgbClr val="000000"/>
                </a:solidFill>
                <a:effectLst/>
                <a:latin typeface="Calibri" panose="020F0502020204030204" pitchFamily="34" charset="0"/>
                <a:ea typeface="宋体" panose="02010600030101010101" pitchFamily="2" charset="-122"/>
              </a:rPr>
              <a:t>静态存储器：支持</a:t>
            </a:r>
            <a:r>
              <a:rPr lang="en-US" sz="1400" kern="1200" dirty="0">
                <a:solidFill>
                  <a:srgbClr val="000000"/>
                </a:solidFill>
                <a:effectLst/>
                <a:latin typeface="Calibri" panose="020F0502020204030204" pitchFamily="34" charset="0"/>
                <a:ea typeface="宋体" panose="02010600030101010101" pitchFamily="2" charset="-122"/>
              </a:rPr>
              <a:t>32Data</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TAG</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512M BDDR3</a:t>
            </a:r>
            <a:r>
              <a:rPr lang="zh-CN" sz="1400" kern="1200" dirty="0">
                <a:solidFill>
                  <a:srgbClr val="000000"/>
                </a:solidFill>
                <a:effectLst/>
                <a:latin typeface="Calibri" panose="020F0502020204030204" pitchFamily="34" charset="0"/>
                <a:ea typeface="宋体" panose="02010600030101010101" pitchFamily="2" charset="-122"/>
              </a:rPr>
              <a:t>动态存储</a:t>
            </a:r>
            <a:r>
              <a:rPr lang="zh-CN" sz="1400" kern="1200" dirty="0">
                <a:solidFill>
                  <a:srgbClr val="3333FF"/>
                </a:solidFill>
                <a:effectLst/>
                <a:latin typeface="宋体" panose="02010600030101010101" pitchFamily="2" charset="-122"/>
                <a:ea typeface="宋体" panose="02010600030101010101" pitchFamily="2" charset="-122"/>
              </a:rPr>
              <a:t>：</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32Data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3333FF"/>
                </a:solidFill>
                <a:effectLst/>
                <a:latin typeface="宋体" panose="02010600030101010101" pitchFamily="2" charset="-122"/>
                <a:ea typeface="宋体" panose="02010600030101010101" pitchFamily="2" charset="-122"/>
              </a:rPr>
              <a:t>    </a:t>
            </a:r>
            <a:r>
              <a:rPr lang="en-US" sz="1400" kern="1200" dirty="0">
                <a:solidFill>
                  <a:srgbClr val="000000"/>
                </a:solidFill>
                <a:effectLst/>
                <a:latin typeface="Calibri" panose="020F0502020204030204" pitchFamily="34" charset="0"/>
                <a:ea typeface="宋体" panose="02010600030101010101" pitchFamily="2" charset="-122"/>
              </a:rPr>
              <a:t>32MB NOR  Flash</a:t>
            </a:r>
            <a:r>
              <a:rPr lang="zh-CN" sz="1400" kern="1200" dirty="0">
                <a:solidFill>
                  <a:srgbClr val="000000"/>
                </a:solidFill>
                <a:effectLst/>
                <a:latin typeface="Calibri" panose="020F0502020204030204" pitchFamily="34" charset="0"/>
                <a:ea typeface="宋体" panose="02010600030101010101" pitchFamily="2" charset="-122"/>
              </a:rPr>
              <a:t>存储</a:t>
            </a:r>
            <a:r>
              <a:rPr lang="en-US" sz="1400" kern="1200" dirty="0">
                <a:solidFill>
                  <a:srgbClr val="000000"/>
                </a:solidFill>
                <a:effectLst/>
                <a:latin typeface="Calibri" panose="020F0502020204030204" pitchFamily="34" charset="0"/>
                <a:ea typeface="宋体" panose="02010600030101010101" pitchFamily="2" charset="-122"/>
              </a:rPr>
              <a:t>  </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Data</a:t>
            </a:r>
            <a:r>
              <a:rPr lang="en-US" sz="1400" kern="1200" dirty="0">
                <a:solidFill>
                  <a:srgbClr val="3333FF"/>
                </a:solidFill>
                <a:effectLst/>
                <a:latin typeface="宋体" panose="02010600030101010101" pitchFamily="2" charset="-122"/>
                <a:ea typeface="宋体" panose="02010600030101010101" pitchFamily="2" charset="-122"/>
              </a:rPr>
              <a:t>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基本</a:t>
            </a:r>
            <a:r>
              <a:rPr lang="zh-CN" sz="1200" b="1" kern="1200" dirty="0">
                <a:solidFill>
                  <a:srgbClr val="FF0000"/>
                </a:solidFill>
                <a:effectLst/>
                <a:latin typeface="宋体" panose="02010600030101010101" pitchFamily="2" charset="-122"/>
                <a:ea typeface="黑体" panose="02010609060101010101" pitchFamily="49" charset="-122"/>
              </a:rPr>
              <a:t>接口 </a:t>
            </a:r>
            <a:r>
              <a:rPr lang="zh-CN" sz="1200" kern="1200" dirty="0">
                <a:solidFill>
                  <a:srgbClr val="3333FF"/>
                </a:solidFill>
                <a:effectLst/>
                <a:latin typeface="宋体" panose="02010600030101010101" pitchFamily="2" charset="-122"/>
                <a:ea typeface="黑体" panose="02010609060101010101" pitchFamily="49" charset="-122"/>
              </a:rPr>
              <a:t>支持微机原理、</a:t>
            </a:r>
            <a:r>
              <a:rPr lang="en-US" sz="12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SOC</a:t>
            </a:r>
            <a:r>
              <a:rPr lang="zh-CN" sz="1200" kern="1200" dirty="0">
                <a:solidFill>
                  <a:srgbClr val="3333FF"/>
                </a:solidFill>
                <a:effectLst/>
                <a:latin typeface="宋体" panose="02010600030101010101" pitchFamily="2" charset="-122"/>
                <a:ea typeface="黑体" panose="02010609060101010101" pitchFamily="49" charset="-122"/>
              </a:rPr>
              <a:t>或微处理器简单应用</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5</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5+1</a:t>
            </a:r>
            <a:r>
              <a:rPr lang="zh-CN" sz="1400" kern="1200" dirty="0">
                <a:solidFill>
                  <a:srgbClr val="000000"/>
                </a:solidFill>
                <a:effectLst/>
                <a:latin typeface="Calibri" panose="020F0502020204030204" pitchFamily="34" charset="0"/>
                <a:ea typeface="宋体" panose="02010600030101010101" pitchFamily="2" charset="-122"/>
              </a:rPr>
              <a:t>矩阵按键、</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位滑动开关、</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LED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8</a:t>
            </a:r>
            <a:r>
              <a:rPr lang="zh-CN" sz="1400" kern="1200" dirty="0">
                <a:solidFill>
                  <a:srgbClr val="000000"/>
                </a:solidFill>
                <a:effectLst/>
                <a:latin typeface="Calibri" panose="020F0502020204030204" pitchFamily="34" charset="0"/>
                <a:ea typeface="宋体" panose="02010600030101010101" pitchFamily="2" charset="-122"/>
              </a:rPr>
              <a:t>位七段数码管</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文本框 17"/>
          <p:cNvSpPr txBox="1"/>
          <p:nvPr/>
        </p:nvSpPr>
        <p:spPr>
          <a:xfrm>
            <a:off x="20688" y="4742188"/>
            <a:ext cx="4753610" cy="1384995"/>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lvl="0" algn="l">
              <a:spcAft>
                <a:spcPts val="0"/>
              </a:spcAft>
              <a:tabLst>
                <a:tab pos="228600" algn="l"/>
              </a:tabLst>
            </a:pPr>
            <a:r>
              <a:rPr lang="en-US" alt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3333FF"/>
                </a:solidFill>
                <a:effectLst/>
                <a:latin typeface="宋体" panose="02010600030101010101" pitchFamily="2" charset="-122"/>
                <a:ea typeface="宋体" panose="02010600030101010101" pitchFamily="2" charset="-122"/>
              </a:rPr>
              <a:t>▼</a:t>
            </a:r>
            <a:r>
              <a:rPr lang="zh-CN" sz="1400" kern="1200" dirty="0">
                <a:solidFill>
                  <a:srgbClr val="000000"/>
                </a:solidFill>
                <a:effectLst/>
                <a:latin typeface="宋体" panose="02010600030101010101" pitchFamily="2" charset="-122"/>
                <a:ea typeface="Calibri" panose="020F0502020204030204" pitchFamily="34" charset="0"/>
              </a:rPr>
              <a:t> </a:t>
            </a:r>
            <a:r>
              <a:rPr lang="zh-CN" sz="1400" b="1" kern="1200" dirty="0">
                <a:solidFill>
                  <a:srgbClr val="FF0000"/>
                </a:solidFill>
                <a:effectLst/>
                <a:latin typeface="宋体" panose="02010600030101010101" pitchFamily="2" charset="-122"/>
                <a:ea typeface="黑体" panose="02010609060101010101" pitchFamily="49" charset="-122"/>
              </a:rPr>
              <a:t>标准接口 </a:t>
            </a:r>
            <a:r>
              <a:rPr lang="zh-CN" sz="1400" kern="1200" dirty="0">
                <a:solidFill>
                  <a:srgbClr val="3333FF"/>
                </a:solidFill>
                <a:effectLst/>
                <a:latin typeface="宋体" panose="02010600030101010101" pitchFamily="2" charset="-122"/>
                <a:ea typeface="黑体" panose="02010609060101010101" pitchFamily="49" charset="-122"/>
              </a:rPr>
              <a:t>支持基本计算机系统实现</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12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VGA</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RGB656</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USB-HID</a:t>
            </a:r>
            <a:r>
              <a:rPr lang="zh-CN" sz="1400" kern="1200" dirty="0">
                <a:solidFill>
                  <a:srgbClr val="000000"/>
                </a:solidFill>
                <a:effectLst/>
                <a:latin typeface="Calibri" panose="020F0502020204030204" pitchFamily="34" charset="0"/>
                <a:ea typeface="宋体" panose="02010600030101010101" pitchFamily="2" charset="-122"/>
              </a:rPr>
              <a:t>（键盘）</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通讯接口 </a:t>
            </a:r>
            <a:r>
              <a:rPr lang="zh-CN" sz="1400" kern="1200" dirty="0">
                <a:solidFill>
                  <a:srgbClr val="3333FF"/>
                </a:solidFill>
                <a:effectLst/>
                <a:latin typeface="宋体" panose="02010600030101010101" pitchFamily="2" charset="-122"/>
                <a:ea typeface="黑体" panose="02010609060101010101" pitchFamily="49" charset="-122"/>
              </a:rPr>
              <a:t>支持数据传输、调试和网络</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UART</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 10M/100M/1000M</a:t>
            </a:r>
            <a:r>
              <a:rPr lang="zh-CN" sz="1400" kern="1200" dirty="0">
                <a:solidFill>
                  <a:srgbClr val="000000"/>
                </a:solidFill>
                <a:effectLst/>
                <a:latin typeface="Calibri" panose="020F0502020204030204" pitchFamily="34" charset="0"/>
                <a:ea typeface="宋体" panose="02010600030101010101" pitchFamily="2" charset="-122"/>
              </a:rPr>
              <a:t>以太网、</a:t>
            </a:r>
            <a:r>
              <a:rPr lang="en-US" sz="1400" kern="1200" dirty="0">
                <a:solidFill>
                  <a:srgbClr val="000000"/>
                </a:solidFill>
                <a:effectLst/>
                <a:latin typeface="Calibri" panose="020F0502020204030204" pitchFamily="34" charset="0"/>
                <a:ea typeface="宋体" panose="02010600030101010101" pitchFamily="2" charset="-122"/>
              </a:rPr>
              <a:t> SFP</a:t>
            </a:r>
            <a:r>
              <a:rPr lang="zh-CN" sz="1400" kern="1200" dirty="0">
                <a:solidFill>
                  <a:srgbClr val="000000"/>
                </a:solidFill>
                <a:effectLst/>
                <a:latin typeface="Calibri" panose="020F0502020204030204" pitchFamily="34" charset="0"/>
                <a:ea typeface="宋体" panose="02010600030101010101" pitchFamily="2" charset="-122"/>
              </a:rPr>
              <a:t>光纤接口</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扩展接口 </a:t>
            </a:r>
            <a:r>
              <a:rPr lang="zh-CN" sz="1400" kern="1200" dirty="0">
                <a:solidFill>
                  <a:srgbClr val="3333FF"/>
                </a:solidFill>
                <a:effectLst/>
                <a:latin typeface="宋体" panose="02010600030101010101" pitchFamily="2" charset="-122"/>
                <a:ea typeface="黑体" panose="02010609060101010101" pitchFamily="49" charset="-122"/>
              </a:rPr>
              <a:t>支持外存、多媒体和个性化设备</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MicroSD(TF</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PMOD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 HDMI</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Arduino</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7" name="矩形 6"/>
          <p:cNvSpPr/>
          <p:nvPr/>
        </p:nvSpPr>
        <p:spPr>
          <a:xfrm>
            <a:off x="5004048" y="1148504"/>
            <a:ext cx="2954655"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贯通教学实验平台主要参数</a:t>
            </a:r>
          </a:p>
        </p:txBody>
      </p:sp>
      <p:sp>
        <p:nvSpPr>
          <p:cNvPr id="10" name="内容占位符 9"/>
          <p:cNvSpPr>
            <a:spLocks noGrp="1"/>
          </p:cNvSpPr>
          <p:nvPr>
            <p:ph idx="1"/>
          </p:nvPr>
        </p:nvSpPr>
        <p:spPr/>
        <p:txBody>
          <a:bodyPr/>
          <a:lstStyle/>
          <a:p>
            <a:endParaRPr lang="zh-CN" altLang="en-US" dirty="0"/>
          </a:p>
        </p:txBody>
      </p:sp>
      <p:pic>
        <p:nvPicPr>
          <p:cNvPr id="11" name="内容占位符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29" y="1045856"/>
            <a:ext cx="4406214" cy="3454966"/>
          </a:xfrm>
          <a:prstGeom prst="rect">
            <a:avLst/>
          </a:prstGeom>
        </p:spPr>
      </p:pic>
    </p:spTree>
    <p:extLst>
      <p:ext uri="{BB962C8B-B14F-4D97-AF65-F5344CB8AC3E}">
        <p14:creationId xmlns:p14="http://schemas.microsoft.com/office/powerpoint/2010/main" val="401850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引脚约束：</a:t>
            </a:r>
            <a:r>
              <a:rPr lang="en-US" altLang="zh-CN" dirty="0">
                <a:latin typeface="Times New Roman" panose="02020603050405020304" pitchFamily="18" charset="0"/>
                <a:cs typeface="Times New Roman" panose="02020603050405020304" pitchFamily="18" charset="0"/>
              </a:rPr>
              <a:t>LED_P2S</a:t>
            </a:r>
            <a:r>
              <a:rPr lang="zh-CN" altLang="en-US" dirty="0">
                <a:latin typeface="Times New Roman" panose="02020603050405020304" pitchFamily="18" charset="0"/>
                <a:cs typeface="Times New Roman" panose="02020603050405020304" pitchFamily="18" charset="0"/>
              </a:rPr>
              <a:t>核、三</a:t>
            </a:r>
            <a:r>
              <a:rPr lang="zh-CN" altLang="en-US" dirty="0"/>
              <a:t>色</a:t>
            </a:r>
            <a:r>
              <a:rPr lang="en-US" altLang="zh-CN" dirty="0">
                <a:latin typeface="Times New Roman" panose="02020603050405020304" pitchFamily="18" charset="0"/>
                <a:cs typeface="Times New Roman" panose="02020603050405020304" pitchFamily="18" charset="0"/>
              </a:rPr>
              <a:t>LED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spcBef>
                <a:spcPts val="0"/>
              </a:spcBef>
              <a:buNone/>
            </a:pPr>
            <a:r>
              <a:rPr lang="en-US" altLang="zh-CN" sz="1800" dirty="0">
                <a:solidFill>
                  <a:schemeClr val="tx1"/>
                </a:solidFill>
                <a:latin typeface="Times New Roman" panose="02020603050405020304" pitchFamily="18" charset="0"/>
                <a:cs typeface="Times New Roman" panose="02020603050405020304" pitchFamily="18" charset="0"/>
              </a:rPr>
              <a:t>#LED</a:t>
            </a:r>
            <a:r>
              <a:rPr lang="en-US" altLang="zh-CN" sz="1800" dirty="0">
                <a:solidFill>
                  <a:prstClr val="black"/>
                </a:solidFill>
              </a:rPr>
              <a:t> IP</a:t>
            </a:r>
            <a:r>
              <a:rPr lang="zh-CN" altLang="en-US" sz="1800" dirty="0">
                <a:solidFill>
                  <a:prstClr val="black"/>
                </a:solidFill>
              </a:rPr>
              <a:t>核</a:t>
            </a:r>
            <a:r>
              <a:rPr lang="en-US" altLang="zh-CN" sz="1800" dirty="0">
                <a:solidFill>
                  <a:prstClr val="black"/>
                </a:solidFill>
              </a:rPr>
              <a:t>LED_P2S</a:t>
            </a:r>
            <a:endParaRPr lang="en-US" altLang="zh-CN" sz="18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LEDCLK “		LOC = N26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LEDEN "		LOC = N24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LEDDT "		LOC = M26  | IOSTANDARD = LVCMOS33 ;</a:t>
            </a:r>
          </a:p>
          <a:p>
            <a:pPr marL="0" indent="0">
              <a:spcBef>
                <a:spcPts val="0"/>
              </a:spcBef>
              <a:buNone/>
            </a:pP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三色指示灯：</a:t>
            </a:r>
            <a:r>
              <a:rPr lang="en-US" altLang="zh-CN" sz="1800" b="0" dirty="0">
                <a:solidFill>
                  <a:schemeClr val="tx1"/>
                </a:solidFill>
                <a:latin typeface="Times New Roman" panose="02020603050405020304" pitchFamily="18" charset="0"/>
                <a:cs typeface="Times New Roman" panose="02020603050405020304" pitchFamily="18" charset="0"/>
              </a:rPr>
              <a:t>Tri LED</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LEDB0_N "		LOC = V22  | IOSTANDARD = LVCMOS33 ; # CR</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LEDG0_N "		LOC = U22  | IOSTANDARD = LVCMOS33 ; # </a:t>
            </a:r>
            <a:r>
              <a:rPr lang="en-US" altLang="zh-CN" sz="1800" b="0" dirty="0" err="1">
                <a:solidFill>
                  <a:schemeClr val="tx1"/>
                </a:solidFill>
                <a:latin typeface="Times New Roman" panose="02020603050405020304" pitchFamily="18" charset="0"/>
                <a:cs typeface="Times New Roman" panose="02020603050405020304" pitchFamily="18" charset="0"/>
              </a:rPr>
              <a:t>RDy</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LEDR0_N "		LOC = U21  | IOSTANDARD = LVCMOS33 ; # </a:t>
            </a:r>
            <a:r>
              <a:rPr lang="en-US" altLang="zh-CN" sz="1800" b="0" dirty="0" err="1">
                <a:solidFill>
                  <a:schemeClr val="tx1"/>
                </a:solidFill>
                <a:latin typeface="Times New Roman" panose="02020603050405020304" pitchFamily="18" charset="0"/>
                <a:cs typeface="Times New Roman" panose="02020603050405020304" pitchFamily="18" charset="0"/>
              </a:rPr>
              <a:t>readn</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LEDB1_N "		LOC = V23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LEDG1_N "		LOC = U25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 LEDR1_N "		LOC = U24  | IOSTANDARD = LVCMOS33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91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接口说明：主板</a:t>
            </a:r>
            <a:r>
              <a:rPr lang="en-US" altLang="zh-CN" dirty="0">
                <a:latin typeface="Times New Roman" panose="02020603050405020304" pitchFamily="18" charset="0"/>
                <a:cs typeface="Times New Roman" panose="02020603050405020304" pitchFamily="18" charset="0"/>
              </a:rPr>
              <a:t>Switch</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67544" y="1100428"/>
            <a:ext cx="8229600" cy="4248472"/>
          </a:xfrm>
        </p:spPr>
        <p:txBody>
          <a:bodyPr>
            <a:noAutofit/>
          </a:bodyPr>
          <a:lstStyle/>
          <a:p>
            <a:pPr>
              <a:spcBef>
                <a:spcPts val="0"/>
              </a:spcBef>
              <a:spcAft>
                <a:spcPts val="600"/>
              </a:spcAft>
            </a:pPr>
            <a:r>
              <a:rPr lang="zh-CN" altLang="en-US" sz="2800" dirty="0">
                <a:solidFill>
                  <a:schemeClr val="tx1"/>
                </a:solidFill>
              </a:rPr>
              <a:t>独立开关</a:t>
            </a:r>
            <a:endParaRPr lang="en-US" altLang="zh-CN" sz="2800" dirty="0">
              <a:solidFill>
                <a:schemeClr val="tx1"/>
              </a:solidFill>
            </a:endParaRP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"SW[0]"		LOC = AA10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		LOC = AB10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"SW[2]"		LOC = AA13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"SW[3]"		LOC = AA12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"SW[4]"		LOC = Y13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"SW[5]"		LOC = Y12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"SW[6]"		LOC = AD11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"SW[7]"		LOC = AD10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"SW[8]"		LOC = AE10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"SW[9]"		LOC = AE12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"SW[10]"		LOC = AF12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"SW[11]"		LOC = AE8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"SW[12]"		LOC = AF8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"SW[13]"		LOC = AE13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"SW[14]"		LOC = AF13   | IOSTANDARD = LVCMOS15 ;</a:t>
            </a:r>
          </a:p>
          <a:p>
            <a:pPr marL="400050" lvl="1" indent="0">
              <a:lnSpc>
                <a:spcPts val="1700"/>
              </a:lnSpc>
              <a:spcBef>
                <a:spcPts val="0"/>
              </a:spcBef>
              <a:buNone/>
            </a:pPr>
            <a:r>
              <a:rPr lang="en-US" altLang="zh-CN" sz="1600" dirty="0">
                <a:latin typeface="Times New Roman" panose="02020603050405020304" pitchFamily="18" charset="0"/>
                <a:cs typeface="Times New Roman" panose="02020603050405020304" pitchFamily="18" charset="0"/>
              </a:rPr>
              <a:t>NET "SW[15]"		LOC = AF10   | IOSTANDARD = LVCMOS15 ;</a:t>
            </a:r>
            <a:endParaRPr lang="en-US" altLang="zh-CN" sz="1600" b="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827584" y="5229200"/>
            <a:ext cx="7244374" cy="930664"/>
          </a:xfrm>
          <a:prstGeom prst="rect">
            <a:avLst/>
          </a:prstGeom>
        </p:spPr>
      </p:pic>
    </p:spTree>
    <p:extLst>
      <p:ext uri="{BB962C8B-B14F-4D97-AF65-F5344CB8AC3E}">
        <p14:creationId xmlns:p14="http://schemas.microsoft.com/office/powerpoint/2010/main" val="471820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374848" y="2358285"/>
            <a:ext cx="5444628" cy="3233224"/>
          </a:xfrm>
          <a:prstGeom prst="rect">
            <a:avLst/>
          </a:prstGeom>
        </p:spPr>
      </p:pic>
      <p:sp>
        <p:nvSpPr>
          <p:cNvPr id="2" name="标题 1"/>
          <p:cNvSpPr>
            <a:spLocks noGrp="1"/>
          </p:cNvSpPr>
          <p:nvPr>
            <p:ph type="title"/>
          </p:nvPr>
        </p:nvSpPr>
        <p:spPr/>
        <p:txBody>
          <a:bodyPr/>
          <a:lstStyle/>
          <a:p>
            <a:r>
              <a:rPr lang="zh-CN" altLang="en-US" dirty="0"/>
              <a:t>接口说明： </a:t>
            </a:r>
            <a:r>
              <a:rPr lang="en-US" altLang="zh-CN" dirty="0">
                <a:latin typeface="Times New Roman" panose="02020603050405020304" pitchFamily="18" charset="0"/>
                <a:cs typeface="Times New Roman" panose="02020603050405020304" pitchFamily="18" charset="0"/>
              </a:rPr>
              <a:t>Arduino</a:t>
            </a:r>
            <a:r>
              <a:rPr lang="zh-CN" altLang="en-US" dirty="0">
                <a:latin typeface="Times New Roman" panose="02020603050405020304" pitchFamily="18" charset="0"/>
                <a:cs typeface="Times New Roman" panose="02020603050405020304" pitchFamily="18" charset="0"/>
              </a:rPr>
              <a:t>子板</a:t>
            </a:r>
            <a:r>
              <a:rPr lang="en-US" altLang="zh-CN" dirty="0">
                <a:latin typeface="Times New Roman" panose="02020603050405020304" pitchFamily="18" charset="0"/>
                <a:cs typeface="Times New Roman" panose="02020603050405020304" pitchFamily="18" charset="0"/>
              </a:rPr>
              <a:t>-</a:t>
            </a:r>
            <a:r>
              <a:rPr lang="zh-CN" altLang="en-US" dirty="0"/>
              <a:t>七段码</a:t>
            </a:r>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a:solidFill>
                  <a:prstClr val="black"/>
                </a:solidFill>
              </a:rPr>
              <a:t>动态扫描译码兼容</a:t>
            </a:r>
            <a:r>
              <a:rPr lang="en-US" altLang="zh-CN" sz="2400" dirty="0">
                <a:solidFill>
                  <a:prstClr val="black"/>
                </a:solidFill>
              </a:rPr>
              <a:t>SP3</a:t>
            </a:r>
          </a:p>
          <a:p>
            <a:endParaRPr lang="zh-CN" altLang="en-US" dirty="0"/>
          </a:p>
        </p:txBody>
      </p:sp>
      <p:sp>
        <p:nvSpPr>
          <p:cNvPr id="4" name="圆角矩形 3"/>
          <p:cNvSpPr/>
          <p:nvPr/>
        </p:nvSpPr>
        <p:spPr>
          <a:xfrm>
            <a:off x="1403648" y="5694139"/>
            <a:ext cx="3312368" cy="455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latin typeface="华文行楷" panose="02010800040101010101" pitchFamily="2" charset="-122"/>
                <a:ea typeface="华文行楷" panose="02010800040101010101" pitchFamily="2" charset="-122"/>
              </a:rPr>
              <a:t>共阳</a:t>
            </a:r>
            <a:r>
              <a:rPr lang="zh-CN" altLang="en-US" sz="3600" dirty="0">
                <a:solidFill>
                  <a:schemeClr val="tx1"/>
                </a:solidFill>
                <a:latin typeface="+mn-ea"/>
              </a:rPr>
              <a:t>：</a:t>
            </a:r>
            <a:r>
              <a:rPr lang="zh-CN" altLang="en-US" sz="3600" dirty="0">
                <a:solidFill>
                  <a:schemeClr val="tx1"/>
                </a:solidFill>
                <a:latin typeface="华文行楷" panose="02010800040101010101" pitchFamily="2" charset="-122"/>
                <a:ea typeface="华文行楷" panose="02010800040101010101" pitchFamily="2" charset="-122"/>
              </a:rPr>
              <a:t>低有效</a:t>
            </a:r>
          </a:p>
        </p:txBody>
      </p:sp>
      <p:pic>
        <p:nvPicPr>
          <p:cNvPr id="5" name="图片 4"/>
          <p:cNvPicPr>
            <a:picLocks noChangeAspect="1"/>
          </p:cNvPicPr>
          <p:nvPr/>
        </p:nvPicPr>
        <p:blipFill>
          <a:blip r:embed="rId3"/>
          <a:stretch>
            <a:fillRect/>
          </a:stretch>
        </p:blipFill>
        <p:spPr>
          <a:xfrm>
            <a:off x="6210300" y="1196752"/>
            <a:ext cx="2476500" cy="3171825"/>
          </a:xfrm>
          <a:prstGeom prst="rect">
            <a:avLst/>
          </a:prstGeom>
        </p:spPr>
      </p:pic>
      <p:pic>
        <p:nvPicPr>
          <p:cNvPr id="8" name="图片 7"/>
          <p:cNvPicPr>
            <a:picLocks noChangeAspect="1"/>
          </p:cNvPicPr>
          <p:nvPr/>
        </p:nvPicPr>
        <p:blipFill>
          <a:blip r:embed="rId4"/>
          <a:stretch>
            <a:fillRect/>
          </a:stretch>
        </p:blipFill>
        <p:spPr>
          <a:xfrm>
            <a:off x="6397427" y="3251795"/>
            <a:ext cx="2371725" cy="3057525"/>
          </a:xfrm>
          <a:prstGeom prst="rect">
            <a:avLst/>
          </a:prstGeom>
        </p:spPr>
      </p:pic>
      <p:sp>
        <p:nvSpPr>
          <p:cNvPr id="11" name="矩形 10"/>
          <p:cNvSpPr/>
          <p:nvPr/>
        </p:nvSpPr>
        <p:spPr>
          <a:xfrm>
            <a:off x="1907704" y="2485960"/>
            <a:ext cx="421704"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Times New Roman" panose="02020603050405020304" pitchFamily="18" charset="0"/>
                <a:cs typeface="Times New Roman" panose="02020603050405020304" pitchFamily="18" charset="0"/>
              </a:rPr>
              <a:t>JP6</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12" name="矩形 11"/>
          <p:cNvSpPr/>
          <p:nvPr/>
        </p:nvSpPr>
        <p:spPr>
          <a:xfrm>
            <a:off x="2411760" y="2485960"/>
            <a:ext cx="432048"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3E3EFC"/>
                </a:solidFill>
                <a:latin typeface="Times New Roman" panose="02020603050405020304" pitchFamily="18" charset="0"/>
                <a:cs typeface="Times New Roman" panose="02020603050405020304" pitchFamily="18" charset="0"/>
              </a:rPr>
              <a:t>JP9</a:t>
            </a:r>
            <a:endParaRPr lang="zh-CN" altLang="en-US" sz="900" b="1" dirty="0">
              <a:solidFill>
                <a:srgbClr val="3E3EFC"/>
              </a:solidFill>
              <a:latin typeface="Times New Roman" panose="02020603050405020304" pitchFamily="18" charset="0"/>
              <a:cs typeface="Times New Roman" panose="02020603050405020304" pitchFamily="18" charset="0"/>
            </a:endParaRPr>
          </a:p>
        </p:txBody>
      </p:sp>
      <p:sp>
        <p:nvSpPr>
          <p:cNvPr id="13" name="矩形 12"/>
          <p:cNvSpPr/>
          <p:nvPr/>
        </p:nvSpPr>
        <p:spPr>
          <a:xfrm>
            <a:off x="2123728" y="3094560"/>
            <a:ext cx="432048" cy="140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FF0000"/>
                </a:solidFill>
                <a:latin typeface="Times New Roman" panose="02020603050405020304" pitchFamily="18" charset="0"/>
                <a:cs typeface="Times New Roman" panose="02020603050405020304" pitchFamily="18" charset="0"/>
              </a:rPr>
              <a:t>JP8</a:t>
            </a:r>
            <a:endParaRPr lang="zh-CN" altLang="en-US" sz="9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497966" y="1628399"/>
            <a:ext cx="5832648" cy="33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Times New Roman" panose="02020603050405020304" pitchFamily="18" charset="0"/>
                <a:cs typeface="Times New Roman" panose="02020603050405020304" pitchFamily="18" charset="0"/>
              </a:rPr>
              <a:t>JP8</a:t>
            </a:r>
            <a:r>
              <a:rPr lang="zh-CN" altLang="en-US" b="1" dirty="0">
                <a:solidFill>
                  <a:srgbClr val="3E3EFC"/>
                </a:solidFill>
                <a:latin typeface="Times New Roman" panose="02020603050405020304" pitchFamily="18" charset="0"/>
                <a:cs typeface="Times New Roman" panose="02020603050405020304" pitchFamily="18" charset="0"/>
              </a:rPr>
              <a:t>、</a:t>
            </a:r>
            <a:r>
              <a:rPr lang="en-US" altLang="zh-CN" b="1" dirty="0">
                <a:solidFill>
                  <a:srgbClr val="3E3EFC"/>
                </a:solidFill>
                <a:latin typeface="Times New Roman" panose="02020603050405020304" pitchFamily="18" charset="0"/>
                <a:cs typeface="Times New Roman" panose="02020603050405020304" pitchFamily="18" charset="0"/>
              </a:rPr>
              <a:t>JP9</a:t>
            </a:r>
            <a:r>
              <a:rPr lang="zh-CN" altLang="en-US" b="1" dirty="0">
                <a:solidFill>
                  <a:srgbClr val="3E3EFC"/>
                </a:solidFill>
                <a:latin typeface="Times New Roman" panose="02020603050405020304" pitchFamily="18" charset="0"/>
                <a:cs typeface="Times New Roman" panose="02020603050405020304" pitchFamily="18" charset="0"/>
              </a:rPr>
              <a:t>短接扫描独立，但</a:t>
            </a:r>
            <a:r>
              <a:rPr lang="en-US" altLang="zh-CN" b="1" dirty="0">
                <a:solidFill>
                  <a:srgbClr val="3E3EFC"/>
                </a:solidFill>
                <a:latin typeface="Times New Roman" panose="02020603050405020304" pitchFamily="18" charset="0"/>
                <a:cs typeface="Times New Roman" panose="02020603050405020304" pitchFamily="18" charset="0"/>
              </a:rPr>
              <a:t>AN3</a:t>
            </a:r>
            <a:r>
              <a:rPr lang="zh-CN" altLang="en-US" b="1" dirty="0">
                <a:solidFill>
                  <a:srgbClr val="3E3EFC"/>
                </a:solidFill>
                <a:latin typeface="Times New Roman" panose="02020603050405020304" pitchFamily="18" charset="0"/>
                <a:cs typeface="Times New Roman" panose="02020603050405020304" pitchFamily="18" charset="0"/>
              </a:rPr>
              <a:t>，</a:t>
            </a:r>
            <a:r>
              <a:rPr lang="en-US" altLang="zh-CN" b="1" dirty="0">
                <a:solidFill>
                  <a:srgbClr val="3E3EFC"/>
                </a:solidFill>
                <a:latin typeface="Times New Roman" panose="02020603050405020304" pitchFamily="18" charset="0"/>
                <a:cs typeface="Times New Roman" panose="02020603050405020304" pitchFamily="18" charset="0"/>
              </a:rPr>
              <a:t>AN2</a:t>
            </a:r>
            <a:r>
              <a:rPr lang="zh-CN" altLang="en-US" b="1" dirty="0">
                <a:solidFill>
                  <a:srgbClr val="3E3EFC"/>
                </a:solidFill>
                <a:latin typeface="Times New Roman" panose="02020603050405020304" pitchFamily="18" charset="0"/>
                <a:cs typeface="Times New Roman" panose="02020603050405020304" pitchFamily="18" charset="0"/>
              </a:rPr>
              <a:t>与二个按键共用</a:t>
            </a:r>
          </a:p>
        </p:txBody>
      </p:sp>
      <p:sp>
        <p:nvSpPr>
          <p:cNvPr id="15" name="矩形 14"/>
          <p:cNvSpPr/>
          <p:nvPr/>
        </p:nvSpPr>
        <p:spPr>
          <a:xfrm>
            <a:off x="503548" y="1944783"/>
            <a:ext cx="4500500" cy="31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Times New Roman" panose="02020603050405020304" pitchFamily="18" charset="0"/>
                <a:cs typeface="Times New Roman" panose="02020603050405020304" pitchFamily="18" charset="0"/>
              </a:rPr>
              <a:t>JP8</a:t>
            </a:r>
            <a:r>
              <a:rPr lang="zh-CN" altLang="en-US" b="1" dirty="0">
                <a:solidFill>
                  <a:srgbClr val="3E3EFC"/>
                </a:solidFill>
                <a:latin typeface="Times New Roman" panose="02020603050405020304" pitchFamily="18" charset="0"/>
                <a:cs typeface="Times New Roman" panose="02020603050405020304" pitchFamily="18" charset="0"/>
              </a:rPr>
              <a:t>、</a:t>
            </a:r>
            <a:r>
              <a:rPr lang="en-US" altLang="zh-CN" b="1" dirty="0">
                <a:solidFill>
                  <a:srgbClr val="3E3EFC"/>
                </a:solidFill>
                <a:latin typeface="Times New Roman" panose="02020603050405020304" pitchFamily="18" charset="0"/>
                <a:cs typeface="Times New Roman" panose="02020603050405020304" pitchFamily="18" charset="0"/>
              </a:rPr>
              <a:t>JP6</a:t>
            </a:r>
            <a:r>
              <a:rPr lang="zh-CN" altLang="en-US" b="1" dirty="0">
                <a:solidFill>
                  <a:srgbClr val="3E3EFC"/>
                </a:solidFill>
                <a:latin typeface="Times New Roman" panose="02020603050405020304" pitchFamily="18" charset="0"/>
                <a:cs typeface="Times New Roman" panose="02020603050405020304" pitchFamily="18" charset="0"/>
              </a:rPr>
              <a:t>短接扫描经</a:t>
            </a:r>
            <a:r>
              <a:rPr lang="en-US" altLang="zh-CN" b="1" dirty="0">
                <a:solidFill>
                  <a:srgbClr val="3E3EFC"/>
                </a:solidFill>
                <a:latin typeface="Times New Roman" panose="02020603050405020304" pitchFamily="18" charset="0"/>
                <a:cs typeface="Times New Roman" panose="02020603050405020304" pitchFamily="18" charset="0"/>
              </a:rPr>
              <a:t>138</a:t>
            </a:r>
            <a:r>
              <a:rPr lang="zh-CN" altLang="en-US" b="1" dirty="0">
                <a:solidFill>
                  <a:srgbClr val="3E3EFC"/>
                </a:solidFill>
                <a:latin typeface="Times New Roman" panose="02020603050405020304" pitchFamily="18" charset="0"/>
                <a:cs typeface="Times New Roman" panose="02020603050405020304" pitchFamily="18" charset="0"/>
              </a:rPr>
              <a:t>译码，信号独立</a:t>
            </a:r>
          </a:p>
        </p:txBody>
      </p:sp>
      <p:sp>
        <p:nvSpPr>
          <p:cNvPr id="16" name="椭圆 15"/>
          <p:cNvSpPr/>
          <p:nvPr/>
        </p:nvSpPr>
        <p:spPr>
          <a:xfrm>
            <a:off x="6012160" y="1070992"/>
            <a:ext cx="864096" cy="7738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H="1">
            <a:off x="2555776" y="1628399"/>
            <a:ext cx="3815604" cy="10553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176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a:latin typeface="Times New Roman" panose="02020603050405020304" pitchFamily="18" charset="0"/>
                <a:cs typeface="Times New Roman" panose="02020603050405020304" pitchFamily="18" charset="0"/>
              </a:rPr>
              <a:t>Arduino</a:t>
            </a:r>
            <a:r>
              <a:rPr lang="zh-CN" altLang="en-US" dirty="0">
                <a:latin typeface="Times New Roman" panose="02020603050405020304" pitchFamily="18" charset="0"/>
                <a:cs typeface="Times New Roman" panose="02020603050405020304" pitchFamily="18" charset="0"/>
              </a:rPr>
              <a:t>子板</a:t>
            </a:r>
            <a:r>
              <a:rPr lang="en-US" altLang="zh-CN" dirty="0">
                <a:latin typeface="Times New Roman" panose="02020603050405020304" pitchFamily="18" charset="0"/>
                <a:cs typeface="Times New Roman" panose="02020603050405020304" pitchFamily="18" charset="0"/>
              </a:rPr>
              <a:t>-LED</a:t>
            </a:r>
            <a:endParaRPr lang="zh-CN" altLang="en-US" dirty="0"/>
          </a:p>
        </p:txBody>
      </p:sp>
      <p:pic>
        <p:nvPicPr>
          <p:cNvPr id="7" name="图片 6"/>
          <p:cNvPicPr>
            <a:picLocks noChangeAspect="1"/>
          </p:cNvPicPr>
          <p:nvPr/>
        </p:nvPicPr>
        <p:blipFill>
          <a:blip r:embed="rId2"/>
          <a:stretch>
            <a:fillRect/>
          </a:stretch>
        </p:blipFill>
        <p:spPr>
          <a:xfrm>
            <a:off x="1547664" y="2108535"/>
            <a:ext cx="6615475" cy="4176464"/>
          </a:xfrm>
          <a:prstGeom prst="rect">
            <a:avLst/>
          </a:prstGeom>
        </p:spPr>
      </p:pic>
      <p:sp>
        <p:nvSpPr>
          <p:cNvPr id="5" name="圆角矩形 4"/>
          <p:cNvSpPr/>
          <p:nvPr/>
        </p:nvSpPr>
        <p:spPr>
          <a:xfrm>
            <a:off x="5364088" y="1194135"/>
            <a:ext cx="3384376"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latin typeface="华文行楷" panose="02010800040101010101" pitchFamily="2" charset="-122"/>
                <a:ea typeface="华文行楷" panose="02010800040101010101" pitchFamily="2" charset="-122"/>
              </a:rPr>
              <a:t>共阴</a:t>
            </a:r>
            <a:r>
              <a:rPr lang="zh-CN" altLang="en-US" sz="3600" dirty="0">
                <a:solidFill>
                  <a:schemeClr val="tx1"/>
                </a:solidFill>
                <a:latin typeface="+mn-ea"/>
              </a:rPr>
              <a:t>：</a:t>
            </a:r>
            <a:r>
              <a:rPr lang="zh-CN" altLang="en-US" sz="3600" dirty="0">
                <a:solidFill>
                  <a:schemeClr val="tx1"/>
                </a:solidFill>
                <a:latin typeface="华文行楷" panose="02010800040101010101" pitchFamily="2" charset="-122"/>
                <a:ea typeface="华文行楷" panose="02010800040101010101" pitchFamily="2" charset="-122"/>
              </a:rPr>
              <a:t>高有效</a:t>
            </a:r>
          </a:p>
        </p:txBody>
      </p:sp>
      <p:sp>
        <p:nvSpPr>
          <p:cNvPr id="8" name="椭圆 7"/>
          <p:cNvSpPr/>
          <p:nvPr/>
        </p:nvSpPr>
        <p:spPr>
          <a:xfrm>
            <a:off x="2051720" y="5373216"/>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9992" y="5373216"/>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2149" y="4444491"/>
            <a:ext cx="5832648" cy="33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Times New Roman" panose="02020603050405020304" pitchFamily="18" charset="0"/>
                <a:cs typeface="Times New Roman" panose="02020603050405020304" pitchFamily="18" charset="0"/>
              </a:rPr>
              <a:t>JP8</a:t>
            </a:r>
            <a:r>
              <a:rPr lang="zh-CN" altLang="en-US" b="1" dirty="0">
                <a:solidFill>
                  <a:srgbClr val="3E3EFC"/>
                </a:solidFill>
                <a:latin typeface="Times New Roman" panose="02020603050405020304" pitchFamily="18" charset="0"/>
                <a:cs typeface="Times New Roman" panose="02020603050405020304" pitchFamily="18" charset="0"/>
              </a:rPr>
              <a:t>、</a:t>
            </a:r>
            <a:r>
              <a:rPr lang="en-US" altLang="zh-CN" b="1" dirty="0">
                <a:solidFill>
                  <a:srgbClr val="3E3EFC"/>
                </a:solidFill>
                <a:latin typeface="Times New Roman" panose="02020603050405020304" pitchFamily="18" charset="0"/>
                <a:cs typeface="Times New Roman" panose="02020603050405020304" pitchFamily="18" charset="0"/>
              </a:rPr>
              <a:t>JP9</a:t>
            </a:r>
            <a:r>
              <a:rPr lang="zh-CN" altLang="en-US" b="1" dirty="0">
                <a:solidFill>
                  <a:srgbClr val="3E3EFC"/>
                </a:solidFill>
                <a:latin typeface="Times New Roman" panose="02020603050405020304" pitchFamily="18" charset="0"/>
                <a:cs typeface="Times New Roman" panose="02020603050405020304" pitchFamily="18" charset="0"/>
              </a:rPr>
              <a:t>短接扫描独立，但</a:t>
            </a:r>
            <a:r>
              <a:rPr lang="en-US" altLang="zh-CN" b="1" dirty="0">
                <a:solidFill>
                  <a:srgbClr val="3E3EFC"/>
                </a:solidFill>
                <a:latin typeface="Times New Roman" panose="02020603050405020304" pitchFamily="18" charset="0"/>
                <a:cs typeface="Times New Roman" panose="02020603050405020304" pitchFamily="18" charset="0"/>
              </a:rPr>
              <a:t>AN3</a:t>
            </a:r>
            <a:r>
              <a:rPr lang="zh-CN" altLang="en-US" b="1" dirty="0">
                <a:solidFill>
                  <a:srgbClr val="3E3EFC"/>
                </a:solidFill>
                <a:latin typeface="Times New Roman" panose="02020603050405020304" pitchFamily="18" charset="0"/>
                <a:cs typeface="Times New Roman" panose="02020603050405020304" pitchFamily="18" charset="0"/>
              </a:rPr>
              <a:t>，</a:t>
            </a:r>
            <a:r>
              <a:rPr lang="en-US" altLang="zh-CN" b="1" dirty="0">
                <a:solidFill>
                  <a:srgbClr val="3E3EFC"/>
                </a:solidFill>
                <a:latin typeface="Times New Roman" panose="02020603050405020304" pitchFamily="18" charset="0"/>
                <a:cs typeface="Times New Roman" panose="02020603050405020304" pitchFamily="18" charset="0"/>
              </a:rPr>
              <a:t>AN2</a:t>
            </a:r>
            <a:r>
              <a:rPr lang="zh-CN" altLang="en-US" b="1" dirty="0">
                <a:solidFill>
                  <a:srgbClr val="3E3EFC"/>
                </a:solidFill>
                <a:latin typeface="Times New Roman" panose="02020603050405020304" pitchFamily="18" charset="0"/>
                <a:cs typeface="Times New Roman" panose="02020603050405020304" pitchFamily="18" charset="0"/>
              </a:rPr>
              <a:t>与二个按键共用</a:t>
            </a:r>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400" dirty="0">
                <a:solidFill>
                  <a:prstClr val="black"/>
                </a:solidFill>
                <a:latin typeface="Times New Roman" panose="02020603050405020304" pitchFamily="18" charset="0"/>
                <a:cs typeface="Times New Roman" panose="02020603050405020304" pitchFamily="18" charset="0"/>
              </a:rPr>
              <a:t>LED</a:t>
            </a:r>
            <a:r>
              <a:rPr lang="zh-CN" altLang="en-US" sz="2400" dirty="0">
                <a:solidFill>
                  <a:prstClr val="black"/>
                </a:solidFill>
                <a:latin typeface="Times New Roman" panose="02020603050405020304" pitchFamily="18" charset="0"/>
                <a:cs typeface="Times New Roman" panose="02020603050405020304" pitchFamily="18" charset="0"/>
              </a:rPr>
              <a:t>直接输出兼容</a:t>
            </a:r>
            <a:r>
              <a:rPr lang="en-US" altLang="zh-CN" sz="2400" dirty="0">
                <a:solidFill>
                  <a:prstClr val="black"/>
                </a:solidFill>
                <a:latin typeface="Times New Roman" panose="02020603050405020304" pitchFamily="18" charset="0"/>
                <a:cs typeface="Times New Roman" panose="02020603050405020304" pitchFamily="18" charset="0"/>
              </a:rPr>
              <a:t>SP3</a:t>
            </a:r>
          </a:p>
          <a:p>
            <a:pPr lvl="0">
              <a:spcBef>
                <a:spcPts val="0"/>
              </a:spcBef>
              <a:buClr>
                <a:srgbClr val="4BACC6">
                  <a:lumMod val="75000"/>
                </a:srgbClr>
              </a:buClr>
            </a:pPr>
            <a:r>
              <a:rPr lang="zh-CN" altLang="en-US" sz="2400" dirty="0">
                <a:solidFill>
                  <a:prstClr val="black"/>
                </a:solidFill>
                <a:latin typeface="Times New Roman" panose="02020603050405020304" pitchFamily="18" charset="0"/>
                <a:cs typeface="Times New Roman" panose="02020603050405020304" pitchFamily="18" charset="0"/>
              </a:rPr>
              <a:t>按键</a:t>
            </a:r>
            <a:r>
              <a:rPr lang="en-US" altLang="zh-CN" sz="2400" dirty="0">
                <a:solidFill>
                  <a:prstClr val="black"/>
                </a:solidFill>
                <a:latin typeface="Times New Roman" panose="02020603050405020304" pitchFamily="18" charset="0"/>
                <a:cs typeface="Times New Roman" panose="02020603050405020304" pitchFamily="18" charset="0"/>
              </a:rPr>
              <a:t>SW1</a:t>
            </a:r>
            <a:r>
              <a:rPr lang="zh-CN" altLang="en-US" sz="2400" dirty="0">
                <a:solidFill>
                  <a:prstClr val="black"/>
                </a:solidFill>
                <a:latin typeface="Times New Roman" panose="02020603050405020304" pitchFamily="18" charset="0"/>
                <a:cs typeface="Times New Roman" panose="02020603050405020304" pitchFamily="18" charset="0"/>
              </a:rPr>
              <a:t>、</a:t>
            </a:r>
            <a:r>
              <a:rPr lang="en-US" altLang="zh-CN" sz="2400" dirty="0">
                <a:solidFill>
                  <a:prstClr val="black"/>
                </a:solidFill>
                <a:latin typeface="Times New Roman" panose="02020603050405020304" pitchFamily="18" charset="0"/>
                <a:cs typeface="Times New Roman" panose="02020603050405020304" pitchFamily="18" charset="0"/>
              </a:rPr>
              <a:t>SW2</a:t>
            </a:r>
          </a:p>
          <a:p>
            <a:pPr lvl="0">
              <a:spcBef>
                <a:spcPts val="0"/>
              </a:spcBef>
              <a:buClr>
                <a:srgbClr val="4BACC6">
                  <a:lumMod val="75000"/>
                </a:srgbClr>
              </a:buClr>
            </a:pPr>
            <a:r>
              <a:rPr lang="en-US" altLang="zh-CN" sz="2400" dirty="0">
                <a:solidFill>
                  <a:prstClr val="black"/>
                </a:solidFill>
                <a:latin typeface="Times New Roman" panose="02020603050405020304" pitchFamily="18" charset="0"/>
                <a:cs typeface="Times New Roman" panose="02020603050405020304" pitchFamily="18" charset="0"/>
              </a:rPr>
              <a:t>1</a:t>
            </a:r>
            <a:r>
              <a:rPr lang="zh-CN" altLang="en-US" sz="2400" dirty="0">
                <a:solidFill>
                  <a:prstClr val="black"/>
                </a:solidFill>
                <a:latin typeface="Times New Roman" panose="02020603050405020304" pitchFamily="18" charset="0"/>
                <a:cs typeface="Times New Roman" panose="02020603050405020304" pitchFamily="18" charset="0"/>
              </a:rPr>
              <a:t>个蜂鸣器</a:t>
            </a:r>
            <a:endParaRPr lang="en-US" altLang="zh-CN" sz="24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318318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引脚约束：</a:t>
            </a:r>
            <a:r>
              <a:rPr lang="en-US" altLang="zh-CN" dirty="0">
                <a:latin typeface="Times New Roman" panose="02020603050405020304" pitchFamily="18" charset="0"/>
                <a:cs typeface="Times New Roman" panose="02020603050405020304" pitchFamily="18" charset="0"/>
              </a:rPr>
              <a:t>Arduino-Sword-002</a:t>
            </a:r>
            <a:endParaRPr lang="zh-CN" altLang="en-US" dirty="0"/>
          </a:p>
        </p:txBody>
      </p:sp>
      <p:sp>
        <p:nvSpPr>
          <p:cNvPr id="3" name="内容占位符 2"/>
          <p:cNvSpPr>
            <a:spLocks noGrp="1"/>
          </p:cNvSpPr>
          <p:nvPr>
            <p:ph idx="1"/>
          </p:nvPr>
        </p:nvSpPr>
        <p:spPr>
          <a:xfrm>
            <a:off x="467544" y="1196752"/>
            <a:ext cx="8229600" cy="5184576"/>
          </a:xfrm>
        </p:spPr>
        <p:txBody>
          <a:bodyPr>
            <a:normAutofit fontScale="32500" lnSpcReduction="20000"/>
          </a:bodyPr>
          <a:lstStyle/>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"SEGMENT[0]"		LOC = AB22</a:t>
            </a:r>
            <a:r>
              <a:rPr lang="en-US" altLang="zh-CN" sz="3300" b="0" dirty="0">
                <a:solidFill>
                  <a:prstClr val="black"/>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 IOSTANDARD = LVCMOS33 ;#a</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"SEGMENT[1]" 		LOC = AD24	     | IOSTANDARD = LVCMOS33 ;#b</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"SEGMENT[2]" 		LOC = AD23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"SEGMENT[3]" 		LOC = Y21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"SEGMENT[4]" 		LOC = W20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"SEGMENT[5]" 		LOC = AC24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"SEGMENT[6]" 		LOC = AC23	     | IOSTANDARD = LVCMOS33 ;#g</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"SEGMENT[7]" 		LOC = AA22	     | IOSTANDARD = LVCMOS33 ;#point</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"AN[0]" 		LOC = AD21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"AN[1]" 		LOC = AC21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"AN[2]" 		LOC = AB21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"AN[3]" 		LOC = AC22      | IOSTANDARD = LVCMOS33 ;</a:t>
            </a:r>
          </a:p>
          <a:p>
            <a:pPr marL="0" indent="0">
              <a:lnSpc>
                <a:spcPct val="120000"/>
              </a:lnSpc>
              <a:spcBef>
                <a:spcPts val="0"/>
              </a:spcBef>
              <a:buNone/>
            </a:pP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"LED[0]" 		LOC = AF24  	| IOSTANDARD = LVCMOS33 ; #GPIOf0[0]</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"LED[1]" 		LOC = AE21  	| IOSTANDARD = LVCMOS33 ; #GPIOf0[11</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"LED[2]" 		LOC = Y22   	| IOSTANDARD = LVCMOS33 ; #GPIOf0[2]</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"LED[3]" 		LOC = Y23   	| IOSTANDARD = LVCMOS33 ; #GPIOf0[3]</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"LED[4]" 		LOC = AA23  	| IOSTANDARD = LVCMOS33 ; #GPIOf0[4]</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"LED[5]" 		LOC = Y25   	| IOSTANDARD = LVCMOS33 ; #GPIOf0[5]</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"LED[6]" 		LOC = AB26  	| IOSTANDARD = LVCMOS33 ; #GPIOf0[6]</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"LED[7]" 		LOC = W23   	| IOSTANDARD = LVCMOS33 ; #GPIOf0[7]</a:t>
            </a:r>
          </a:p>
          <a:p>
            <a:pPr marL="0" indent="0">
              <a:lnSpc>
                <a:spcPct val="120000"/>
              </a:lnSpc>
              <a:spcBef>
                <a:spcPts val="0"/>
              </a:spcBef>
              <a:buNone/>
            </a:pP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"Buzzer"		LOC = AF25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“SW1" 		LOC = AC21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“SW2" 		LOC = AD21      | IOSTANDARD = LVCMOS33 ;</a:t>
            </a:r>
            <a:endParaRPr lang="zh-CN" altLang="en-US"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39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SWord</a:t>
            </a:r>
            <a:r>
              <a:rPr lang="zh-CN" altLang="en-US" dirty="0">
                <a:latin typeface="Times New Roman" panose="02020603050405020304" pitchFamily="18" charset="0"/>
                <a:cs typeface="Times New Roman" panose="02020603050405020304" pitchFamily="18" charset="0"/>
              </a:rPr>
              <a:t>主板</a:t>
            </a:r>
          </a:p>
        </p:txBody>
      </p:sp>
      <p:pic>
        <p:nvPicPr>
          <p:cNvPr id="4" name="图片 3"/>
          <p:cNvPicPr>
            <a:picLocks noChangeAspect="1"/>
          </p:cNvPicPr>
          <p:nvPr/>
        </p:nvPicPr>
        <p:blipFill>
          <a:blip r:embed="rId2"/>
          <a:stretch>
            <a:fillRect/>
          </a:stretch>
        </p:blipFill>
        <p:spPr>
          <a:xfrm>
            <a:off x="323528" y="1124744"/>
            <a:ext cx="8510640" cy="4464496"/>
          </a:xfrm>
          <a:prstGeom prst="rect">
            <a:avLst/>
          </a:prstGeom>
        </p:spPr>
      </p:pic>
      <p:sp>
        <p:nvSpPr>
          <p:cNvPr id="3" name="内容占位符 2"/>
          <p:cNvSpPr>
            <a:spLocks noGrp="1"/>
          </p:cNvSpPr>
          <p:nvPr>
            <p:ph idx="1"/>
          </p:nvPr>
        </p:nvSpPr>
        <p:spPr>
          <a:xfrm>
            <a:off x="457200" y="3356992"/>
            <a:ext cx="5698976" cy="2880320"/>
          </a:xfrm>
        </p:spPr>
        <p:txBody>
          <a:bodyPr>
            <a:normAutofit/>
          </a:bodyPr>
          <a:lstStyle/>
          <a:p>
            <a:pPr>
              <a:spcBef>
                <a:spcPts val="0"/>
              </a:spcBef>
            </a:pPr>
            <a:r>
              <a:rPr lang="en-US" altLang="zh-CN" sz="2800" dirty="0">
                <a:solidFill>
                  <a:schemeClr val="tx1"/>
                </a:solidFill>
                <a:latin typeface="Times New Roman" panose="02020603050405020304" pitchFamily="18" charset="0"/>
                <a:cs typeface="Times New Roman" panose="02020603050405020304" pitchFamily="18" charset="0"/>
              </a:rPr>
              <a:t>M1</a:t>
            </a:r>
            <a:r>
              <a:rPr lang="zh-CN" altLang="en-US" sz="2800" dirty="0">
                <a:solidFill>
                  <a:schemeClr val="tx1"/>
                </a:solidFill>
                <a:latin typeface="Times New Roman" panose="02020603050405020304" pitchFamily="18" charset="0"/>
                <a:cs typeface="Times New Roman" panose="02020603050405020304" pitchFamily="18" charset="0"/>
              </a:rPr>
              <a:t>：通用分频模块</a:t>
            </a:r>
            <a:endParaRPr lang="en-US" altLang="zh-CN" sz="2800" dirty="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a:solidFill>
                  <a:schemeClr val="tx1"/>
                </a:solidFill>
                <a:latin typeface="Times New Roman" panose="02020603050405020304" pitchFamily="18" charset="0"/>
                <a:cs typeface="Times New Roman" panose="02020603050405020304" pitchFamily="18" charset="0"/>
              </a:rPr>
              <a:t>M2</a:t>
            </a:r>
            <a:r>
              <a:rPr lang="zh-CN" altLang="en-US" sz="2800" dirty="0">
                <a:solidFill>
                  <a:schemeClr val="tx1"/>
                </a:solidFill>
                <a:latin typeface="Times New Roman" panose="02020603050405020304" pitchFamily="18" charset="0"/>
                <a:cs typeface="Times New Roman" panose="02020603050405020304" pitchFamily="18" charset="0"/>
              </a:rPr>
              <a:t>：阵列键盘</a:t>
            </a:r>
            <a:endParaRPr lang="en-US" altLang="zh-CN" sz="2800" dirty="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a:solidFill>
                  <a:schemeClr val="tx1"/>
                </a:solidFill>
                <a:latin typeface="Times New Roman" panose="02020603050405020304" pitchFamily="18" charset="0"/>
                <a:cs typeface="Times New Roman" panose="02020603050405020304" pitchFamily="18" charset="0"/>
              </a:rPr>
              <a:t>M3</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8</a:t>
            </a:r>
            <a:r>
              <a:rPr lang="zh-CN" altLang="en-US" sz="2800" dirty="0">
                <a:solidFill>
                  <a:schemeClr val="tx1"/>
                </a:solidFill>
                <a:latin typeface="Times New Roman" panose="02020603050405020304" pitchFamily="18" charset="0"/>
                <a:cs typeface="Times New Roman" panose="02020603050405020304" pitchFamily="18" charset="0"/>
              </a:rPr>
              <a:t>位七段显示器</a:t>
            </a:r>
            <a:endParaRPr lang="en-US" altLang="zh-CN" sz="2800" dirty="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a:solidFill>
                  <a:schemeClr val="tx1"/>
                </a:solidFill>
                <a:latin typeface="Times New Roman" panose="02020603050405020304" pitchFamily="18" charset="0"/>
                <a:cs typeface="Times New Roman" panose="02020603050405020304" pitchFamily="18" charset="0"/>
              </a:rPr>
              <a:t>M4</a:t>
            </a:r>
            <a:r>
              <a:rPr lang="zh-CN" altLang="en-US" sz="2800" dirty="0">
                <a:solidFill>
                  <a:schemeClr val="tx1"/>
                </a:solidFill>
                <a:latin typeface="Times New Roman" panose="02020603050405020304" pitchFamily="18" charset="0"/>
                <a:cs typeface="Times New Roman" panose="02020603050405020304" pitchFamily="18" charset="0"/>
              </a:rPr>
              <a:t>：双</a:t>
            </a:r>
            <a:r>
              <a:rPr lang="en-US" altLang="zh-CN" sz="2800" dirty="0">
                <a:solidFill>
                  <a:schemeClr val="tx1"/>
                </a:solidFill>
                <a:latin typeface="Times New Roman" panose="02020603050405020304" pitchFamily="18" charset="0"/>
                <a:cs typeface="Times New Roman" panose="02020603050405020304" pitchFamily="18" charset="0"/>
              </a:rPr>
              <a:t>32</a:t>
            </a:r>
            <a:r>
              <a:rPr lang="zh-CN" altLang="en-US" sz="2800" dirty="0">
                <a:solidFill>
                  <a:schemeClr val="tx1"/>
                </a:solidFill>
                <a:latin typeface="Times New Roman" panose="02020603050405020304" pitchFamily="18" charset="0"/>
                <a:cs typeface="Times New Roman" panose="02020603050405020304" pitchFamily="18" charset="0"/>
              </a:rPr>
              <a:t>位数据输入</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兼容独立按键</a:t>
            </a:r>
            <a:r>
              <a:rPr lang="en-US" altLang="zh-CN" sz="2000" dirty="0">
                <a:solidFill>
                  <a:schemeClr val="tx1"/>
                </a:solidFill>
                <a:latin typeface="Times New Roman" panose="02020603050405020304" pitchFamily="18" charset="0"/>
                <a:cs typeface="Times New Roman" panose="02020603050405020304" pitchFamily="18" charset="0"/>
              </a:rPr>
              <a:t>)</a:t>
            </a:r>
          </a:p>
          <a:p>
            <a:pPr>
              <a:spcBef>
                <a:spcPts val="0"/>
              </a:spcBef>
            </a:pPr>
            <a:r>
              <a:rPr lang="en-US" altLang="zh-CN" sz="2800" dirty="0">
                <a:solidFill>
                  <a:schemeClr val="tx1"/>
                </a:solidFill>
                <a:latin typeface="Times New Roman" panose="02020603050405020304" pitchFamily="18" charset="0"/>
                <a:cs typeface="Times New Roman" panose="02020603050405020304" pitchFamily="18" charset="0"/>
              </a:rPr>
              <a:t>M5</a:t>
            </a:r>
            <a:r>
              <a:rPr lang="zh-CN" altLang="en-US" sz="2800" dirty="0">
                <a:solidFill>
                  <a:schemeClr val="tx1"/>
                </a:solidFill>
                <a:latin typeface="Times New Roman" panose="02020603050405020304" pitchFamily="18" charset="0"/>
                <a:cs typeface="Times New Roman" panose="02020603050405020304" pitchFamily="18" charset="0"/>
              </a:rPr>
              <a:t>：八显示通道</a:t>
            </a:r>
            <a:endParaRPr lang="en-US" altLang="zh-CN" sz="2800" dirty="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a:solidFill>
                  <a:schemeClr val="tx1"/>
                </a:solidFill>
                <a:latin typeface="Times New Roman" panose="02020603050405020304" pitchFamily="18" charset="0"/>
                <a:cs typeface="Times New Roman" panose="02020603050405020304" pitchFamily="18" charset="0"/>
              </a:rPr>
              <a:t>M6</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GPIO</a:t>
            </a:r>
            <a:r>
              <a:rPr lang="zh-CN" altLang="en-US" sz="2000" dirty="0">
                <a:solidFill>
                  <a:schemeClr val="tx1"/>
                </a:solidFill>
                <a:latin typeface="Times New Roman" panose="02020603050405020304" pitchFamily="18" charset="0"/>
                <a:cs typeface="Times New Roman" panose="02020603050405020304" pitchFamily="18" charset="0"/>
              </a:rPr>
              <a:t>（含</a:t>
            </a:r>
            <a:r>
              <a:rPr lang="en-US" altLang="zh-CN" sz="2000" dirty="0">
                <a:solidFill>
                  <a:schemeClr val="tx1"/>
                </a:solidFill>
                <a:latin typeface="Times New Roman" panose="02020603050405020304" pitchFamily="18" charset="0"/>
                <a:cs typeface="Times New Roman" panose="02020603050405020304" pitchFamily="18" charset="0"/>
              </a:rPr>
              <a:t>16</a:t>
            </a:r>
            <a:r>
              <a:rPr lang="zh-CN" altLang="en-US" sz="2000" dirty="0">
                <a:solidFill>
                  <a:schemeClr val="tx1"/>
                </a:solidFill>
                <a:latin typeface="Times New Roman" panose="02020603050405020304" pitchFamily="18" charset="0"/>
                <a:cs typeface="Times New Roman" panose="02020603050405020304" pitchFamily="18" charset="0"/>
              </a:rPr>
              <a:t>位</a:t>
            </a:r>
            <a:r>
              <a:rPr lang="en-US" altLang="zh-CN" sz="2000" dirty="0">
                <a:solidFill>
                  <a:schemeClr val="tx1"/>
                </a:solidFill>
                <a:latin typeface="Times New Roman" panose="02020603050405020304" pitchFamily="18" charset="0"/>
                <a:cs typeface="Times New Roman" panose="02020603050405020304" pitchFamily="18" charset="0"/>
              </a:rPr>
              <a:t>LED</a:t>
            </a:r>
            <a:r>
              <a:rPr lang="zh-CN" altLang="en-US" sz="2000" dirty="0">
                <a:solidFill>
                  <a:schemeClr val="tx1"/>
                </a:solidFill>
                <a:latin typeface="Times New Roman" panose="02020603050405020304" pitchFamily="18" charset="0"/>
                <a:cs typeface="Times New Roman" panose="02020603050405020304" pitchFamily="18" charset="0"/>
              </a:rPr>
              <a:t>输出）</a:t>
            </a:r>
            <a:endParaRPr lang="en-US" altLang="zh-C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013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Arduino</a:t>
            </a:r>
            <a:r>
              <a:rPr lang="zh-CN" altLang="en-US" dirty="0">
                <a:latin typeface="Times New Roman" panose="02020603050405020304" pitchFamily="18" charset="0"/>
                <a:cs typeface="Times New Roman" panose="02020603050405020304" pitchFamily="18" charset="0"/>
              </a:rPr>
              <a:t>子板</a:t>
            </a:r>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800" dirty="0">
                <a:solidFill>
                  <a:prstClr val="black"/>
                </a:solidFill>
                <a:latin typeface="Times New Roman" panose="02020603050405020304" pitchFamily="18" charset="0"/>
                <a:cs typeface="Times New Roman" panose="02020603050405020304" pitchFamily="18" charset="0"/>
              </a:rPr>
              <a:t>M31</a:t>
            </a:r>
            <a:r>
              <a:rPr lang="zh-CN" altLang="en-US" sz="2800" dirty="0">
                <a:solidFill>
                  <a:prstClr val="black"/>
                </a:solidFill>
                <a:latin typeface="Times New Roman" panose="02020603050405020304" pitchFamily="18" charset="0"/>
                <a:cs typeface="Times New Roman" panose="02020603050405020304" pitchFamily="18" charset="0"/>
              </a:rPr>
              <a:t>：</a:t>
            </a:r>
            <a:r>
              <a:rPr lang="en-US" altLang="zh-CN" sz="2800" dirty="0">
                <a:solidFill>
                  <a:prstClr val="black"/>
                </a:solidFill>
                <a:latin typeface="Times New Roman" panose="02020603050405020304" pitchFamily="18" charset="0"/>
                <a:cs typeface="Times New Roman" panose="02020603050405020304" pitchFamily="18" charset="0"/>
              </a:rPr>
              <a:t>4</a:t>
            </a:r>
            <a:r>
              <a:rPr lang="zh-CN" altLang="en-US" sz="2800" dirty="0">
                <a:solidFill>
                  <a:prstClr val="black"/>
                </a:solidFill>
                <a:latin typeface="Times New Roman" panose="02020603050405020304" pitchFamily="18" charset="0"/>
                <a:cs typeface="Times New Roman" panose="02020603050405020304" pitchFamily="18" charset="0"/>
              </a:rPr>
              <a:t>位七段码显示</a:t>
            </a:r>
            <a:r>
              <a:rPr lang="en-US" altLang="zh-CN" sz="2800" dirty="0">
                <a:solidFill>
                  <a:prstClr val="black"/>
                </a:solidFill>
                <a:latin typeface="Times New Roman" panose="02020603050405020304" pitchFamily="18" charset="0"/>
                <a:cs typeface="Times New Roman" panose="02020603050405020304" pitchFamily="18" charset="0"/>
              </a:rPr>
              <a:t>32</a:t>
            </a:r>
            <a:r>
              <a:rPr lang="zh-CN" altLang="en-US" sz="2800" dirty="0">
                <a:solidFill>
                  <a:prstClr val="black"/>
                </a:solidFill>
                <a:latin typeface="Times New Roman" panose="02020603050405020304" pitchFamily="18" charset="0"/>
                <a:cs typeface="Times New Roman" panose="02020603050405020304" pitchFamily="18" charset="0"/>
              </a:rPr>
              <a:t>位</a:t>
            </a:r>
            <a:endParaRPr lang="en-US" altLang="zh-CN" sz="2800" dirty="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en-US" altLang="zh-CN" sz="2400" dirty="0">
                <a:solidFill>
                  <a:prstClr val="black"/>
                </a:solidFill>
                <a:latin typeface="Times New Roman" panose="02020603050405020304" pitchFamily="18" charset="0"/>
                <a:cs typeface="Times New Roman" panose="02020603050405020304" pitchFamily="18" charset="0"/>
              </a:rPr>
              <a:t>SW[1]=0,</a:t>
            </a:r>
            <a:r>
              <a:rPr lang="zh-CN" altLang="en-US" sz="2400" dirty="0">
                <a:solidFill>
                  <a:prstClr val="black"/>
                </a:solidFill>
                <a:latin typeface="Times New Roman" panose="02020603050405020304" pitchFamily="18" charset="0"/>
                <a:cs typeface="Times New Roman" panose="02020603050405020304" pitchFamily="18" charset="0"/>
              </a:rPr>
              <a:t>低</a:t>
            </a:r>
            <a:r>
              <a:rPr lang="en-US" altLang="zh-CN" sz="2400" dirty="0">
                <a:solidFill>
                  <a:prstClr val="black"/>
                </a:solidFill>
                <a:latin typeface="Times New Roman" panose="02020603050405020304" pitchFamily="18" charset="0"/>
                <a:cs typeface="Times New Roman" panose="02020603050405020304" pitchFamily="18" charset="0"/>
              </a:rPr>
              <a:t>16</a:t>
            </a:r>
            <a:r>
              <a:rPr lang="zh-CN" altLang="en-US" sz="2400" dirty="0">
                <a:solidFill>
                  <a:prstClr val="black"/>
                </a:solidFill>
                <a:latin typeface="Times New Roman" panose="02020603050405020304" pitchFamily="18" charset="0"/>
                <a:cs typeface="Times New Roman" panose="02020603050405020304" pitchFamily="18" charset="0"/>
              </a:rPr>
              <a:t>位；</a:t>
            </a:r>
            <a:r>
              <a:rPr lang="en-US" altLang="zh-CN" sz="2400" dirty="0">
                <a:solidFill>
                  <a:prstClr val="black"/>
                </a:solidFill>
                <a:latin typeface="Times New Roman" panose="02020603050405020304" pitchFamily="18" charset="0"/>
                <a:cs typeface="Times New Roman" panose="02020603050405020304" pitchFamily="18" charset="0"/>
              </a:rPr>
              <a:t> SW[1]=1,</a:t>
            </a:r>
            <a:r>
              <a:rPr lang="zh-CN" altLang="en-US" sz="2400" dirty="0">
                <a:solidFill>
                  <a:prstClr val="black"/>
                </a:solidFill>
                <a:latin typeface="Times New Roman" panose="02020603050405020304" pitchFamily="18" charset="0"/>
                <a:cs typeface="Times New Roman" panose="02020603050405020304" pitchFamily="18" charset="0"/>
              </a:rPr>
              <a:t>高</a:t>
            </a:r>
            <a:r>
              <a:rPr lang="en-US" altLang="zh-CN" sz="2400" dirty="0">
                <a:solidFill>
                  <a:prstClr val="black"/>
                </a:solidFill>
                <a:latin typeface="Times New Roman" panose="02020603050405020304" pitchFamily="18" charset="0"/>
                <a:cs typeface="Times New Roman" panose="02020603050405020304" pitchFamily="18" charset="0"/>
              </a:rPr>
              <a:t>16</a:t>
            </a:r>
            <a:r>
              <a:rPr lang="zh-CN" altLang="en-US" sz="2400" dirty="0">
                <a:solidFill>
                  <a:prstClr val="black"/>
                </a:solidFill>
                <a:latin typeface="Times New Roman" panose="02020603050405020304" pitchFamily="18" charset="0"/>
                <a:cs typeface="Times New Roman" panose="02020603050405020304" pitchFamily="18" charset="0"/>
              </a:rPr>
              <a:t>位</a:t>
            </a:r>
            <a:endParaRPr lang="en-US" altLang="zh-CN" sz="2400" dirty="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en-US" altLang="zh-CN" sz="2800" dirty="0">
                <a:solidFill>
                  <a:prstClr val="black"/>
                </a:solidFill>
                <a:latin typeface="Times New Roman" panose="02020603050405020304" pitchFamily="18" charset="0"/>
                <a:cs typeface="Times New Roman" panose="02020603050405020304" pitchFamily="18" charset="0"/>
              </a:rPr>
              <a:t>M61</a:t>
            </a:r>
            <a:r>
              <a:rPr lang="zh-CN" altLang="en-US" sz="2800" dirty="0">
                <a:solidFill>
                  <a:prstClr val="black"/>
                </a:solidFill>
                <a:latin typeface="Times New Roman" panose="02020603050405020304" pitchFamily="18" charset="0"/>
                <a:cs typeface="Times New Roman" panose="02020603050405020304" pitchFamily="18" charset="0"/>
              </a:rPr>
              <a:t>：</a:t>
            </a:r>
            <a:r>
              <a:rPr lang="en-US" altLang="zh-CN" sz="2800" dirty="0">
                <a:solidFill>
                  <a:prstClr val="black"/>
                </a:solidFill>
                <a:latin typeface="Times New Roman" panose="02020603050405020304" pitchFamily="18" charset="0"/>
                <a:cs typeface="Times New Roman" panose="02020603050405020304" pitchFamily="18" charset="0"/>
              </a:rPr>
              <a:t> PIO</a:t>
            </a:r>
            <a:r>
              <a:rPr lang="zh-CN" altLang="en-US" sz="2000" dirty="0">
                <a:solidFill>
                  <a:prstClr val="black"/>
                </a:solidFill>
                <a:latin typeface="Times New Roman" panose="02020603050405020304" pitchFamily="18" charset="0"/>
                <a:cs typeface="Times New Roman" panose="02020603050405020304" pitchFamily="18" charset="0"/>
              </a:rPr>
              <a:t>（含</a:t>
            </a:r>
            <a:r>
              <a:rPr lang="en-US" altLang="zh-CN" sz="2000" dirty="0">
                <a:solidFill>
                  <a:prstClr val="black"/>
                </a:solidFill>
                <a:latin typeface="Times New Roman" panose="02020603050405020304" pitchFamily="18" charset="0"/>
                <a:cs typeface="Times New Roman" panose="02020603050405020304" pitchFamily="18" charset="0"/>
              </a:rPr>
              <a:t>8</a:t>
            </a:r>
            <a:r>
              <a:rPr lang="zh-CN" altLang="en-US" sz="2000" dirty="0">
                <a:solidFill>
                  <a:prstClr val="black"/>
                </a:solidFill>
                <a:latin typeface="Times New Roman" panose="02020603050405020304" pitchFamily="18" charset="0"/>
                <a:cs typeface="Times New Roman" panose="02020603050405020304" pitchFamily="18" charset="0"/>
              </a:rPr>
              <a:t>位</a:t>
            </a:r>
            <a:r>
              <a:rPr lang="en-US" altLang="zh-CN" sz="2000" dirty="0">
                <a:solidFill>
                  <a:prstClr val="black"/>
                </a:solidFill>
                <a:latin typeface="Times New Roman" panose="02020603050405020304" pitchFamily="18" charset="0"/>
                <a:cs typeface="Times New Roman" panose="02020603050405020304" pitchFamily="18" charset="0"/>
              </a:rPr>
              <a:t>LED</a:t>
            </a:r>
            <a:r>
              <a:rPr lang="zh-CN" altLang="en-US" sz="2000" dirty="0">
                <a:solidFill>
                  <a:prstClr val="black"/>
                </a:solidFill>
                <a:latin typeface="Times New Roman" panose="02020603050405020304" pitchFamily="18" charset="0"/>
                <a:cs typeface="Times New Roman" panose="02020603050405020304" pitchFamily="18" charset="0"/>
              </a:rPr>
              <a:t>输出）</a:t>
            </a:r>
            <a:endParaRPr lang="en-US" altLang="zh-CN" sz="28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2"/>
          <a:stretch>
            <a:fillRect/>
          </a:stretch>
        </p:blipFill>
        <p:spPr>
          <a:xfrm>
            <a:off x="93612" y="2492896"/>
            <a:ext cx="8956776" cy="3567245"/>
          </a:xfrm>
          <a:prstGeom prst="rect">
            <a:avLst/>
          </a:prstGeom>
        </p:spPr>
      </p:pic>
    </p:spTree>
    <p:extLst>
      <p:ext uri="{BB962C8B-B14F-4D97-AF65-F5344CB8AC3E}">
        <p14:creationId xmlns:p14="http://schemas.microsoft.com/office/powerpoint/2010/main" val="219941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5899070" y="1309128"/>
            <a:ext cx="3045074" cy="3900037"/>
          </a:xfrm>
          <a:prstGeom prst="rect">
            <a:avLst/>
          </a:prstGeom>
        </p:spPr>
      </p:pic>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：层次结构</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95925" y="1291969"/>
            <a:ext cx="5476777" cy="4806280"/>
          </a:xfrm>
          <a:prstGeom prst="rect">
            <a:avLst/>
          </a:prstGeom>
        </p:spPr>
      </p:pic>
      <p:sp>
        <p:nvSpPr>
          <p:cNvPr id="6" name="圆角矩形 5"/>
          <p:cNvSpPr/>
          <p:nvPr/>
        </p:nvSpPr>
        <p:spPr>
          <a:xfrm>
            <a:off x="230832" y="3284984"/>
            <a:ext cx="3837112" cy="28803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5925" y="5566031"/>
            <a:ext cx="3837112" cy="23923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3923928" y="2747826"/>
            <a:ext cx="2736304" cy="681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851920" y="3852344"/>
            <a:ext cx="2952328" cy="1869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23225" y="5209165"/>
            <a:ext cx="3520775" cy="400110"/>
          </a:xfrm>
          <a:prstGeom prst="rect">
            <a:avLst/>
          </a:prstGeom>
        </p:spPr>
        <p:txBody>
          <a:bodyPr wrap="square">
            <a:spAutoFit/>
          </a:bodyPr>
          <a:lstStyle/>
          <a:p>
            <a:r>
              <a:rPr lang="zh-CN" altLang="en-US" sz="2000" b="1" dirty="0"/>
              <a:t>接口物理映射：</a:t>
            </a:r>
            <a:r>
              <a:rPr lang="en-US" altLang="zh-CN" sz="2000" b="1" dirty="0">
                <a:latin typeface="Times New Roman" panose="02020603050405020304" pitchFamily="18" charset="0"/>
                <a:cs typeface="Times New Roman" panose="02020603050405020304" pitchFamily="18" charset="0"/>
              </a:rPr>
              <a:t>Arduino</a:t>
            </a:r>
            <a:r>
              <a:rPr lang="zh-CN" altLang="en-US" sz="2000" b="1" dirty="0">
                <a:latin typeface="Times New Roman" panose="02020603050405020304" pitchFamily="18" charset="0"/>
                <a:cs typeface="Times New Roman" panose="02020603050405020304" pitchFamily="18" charset="0"/>
              </a:rPr>
              <a:t>子板</a:t>
            </a:r>
            <a:endParaRPr lang="zh-CN" altLang="en-US" sz="2000" b="1" dirty="0"/>
          </a:p>
        </p:txBody>
      </p:sp>
      <p:sp>
        <p:nvSpPr>
          <p:cNvPr id="8" name="矩形 7"/>
          <p:cNvSpPr/>
          <p:nvPr/>
        </p:nvSpPr>
        <p:spPr>
          <a:xfrm>
            <a:off x="6516216" y="2060848"/>
            <a:ext cx="1728192" cy="686978"/>
          </a:xfrm>
          <a:prstGeom prst="rect">
            <a:avLst/>
          </a:prstGeom>
          <a:solidFill>
            <a:schemeClr val="accent6">
              <a:lumMod val="20000"/>
              <a:lumOff val="8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黑体" panose="02010609060101010101" pitchFamily="49" charset="-122"/>
                <a:ea typeface="黑体" panose="02010609060101010101" pitchFamily="49" charset="-122"/>
              </a:rPr>
              <a:t>四位七段码</a:t>
            </a:r>
          </a:p>
        </p:txBody>
      </p:sp>
    </p:spTree>
    <p:extLst>
      <p:ext uri="{BB962C8B-B14F-4D97-AF65-F5344CB8AC3E}">
        <p14:creationId xmlns:p14="http://schemas.microsoft.com/office/powerpoint/2010/main" val="549527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位显示模块：</a:t>
            </a:r>
            <a:r>
              <a:rPr lang="en-US" altLang="zh-CN" dirty="0">
                <a:latin typeface="Times New Roman" panose="02020603050405020304" pitchFamily="18" charset="0"/>
                <a:cs typeface="Times New Roman" panose="02020603050405020304" pitchFamily="18" charset="0"/>
              </a:rPr>
              <a:t>Display</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683567" y="2204864"/>
            <a:ext cx="7879899" cy="4104456"/>
          </a:xfrm>
          <a:prstGeom prst="rect">
            <a:avLst/>
          </a:prstGeom>
        </p:spPr>
      </p:pic>
      <p:pic>
        <p:nvPicPr>
          <p:cNvPr id="8" name="图片 7"/>
          <p:cNvPicPr>
            <a:picLocks noChangeAspect="1"/>
          </p:cNvPicPr>
          <p:nvPr/>
        </p:nvPicPr>
        <p:blipFill>
          <a:blip r:embed="rId3"/>
          <a:stretch>
            <a:fillRect/>
          </a:stretch>
        </p:blipFill>
        <p:spPr>
          <a:xfrm>
            <a:off x="6732240" y="4005064"/>
            <a:ext cx="1487546" cy="1572778"/>
          </a:xfrm>
          <a:prstGeom prst="rect">
            <a:avLst/>
          </a:prstGeom>
        </p:spPr>
      </p:pic>
      <p:sp>
        <p:nvSpPr>
          <p:cNvPr id="3" name="内容占位符 2"/>
          <p:cNvSpPr>
            <a:spLocks noGrp="1"/>
          </p:cNvSpPr>
          <p:nvPr>
            <p:ph idx="1"/>
          </p:nvPr>
        </p:nvSpPr>
        <p:spPr>
          <a:xfrm>
            <a:off x="508717" y="999621"/>
            <a:ext cx="8229600" cy="4896544"/>
          </a:xfrm>
        </p:spPr>
        <p:txBody>
          <a:bodyPr/>
          <a:lstStyle/>
          <a:p>
            <a:pPr>
              <a:spcBef>
                <a:spcPts val="0"/>
              </a:spcBef>
            </a:pPr>
            <a:r>
              <a:rPr lang="zh-CN" altLang="en-US" sz="2800" dirty="0">
                <a:solidFill>
                  <a:schemeClr val="tx1"/>
                </a:solidFill>
              </a:rPr>
              <a:t>与</a:t>
            </a:r>
            <a:r>
              <a:rPr lang="en-US" altLang="zh-CN" sz="2800" dirty="0">
                <a:solidFill>
                  <a:schemeClr val="tx1"/>
                </a:solidFill>
                <a:latin typeface="Times New Roman" panose="02020603050405020304" pitchFamily="18" charset="0"/>
                <a:cs typeface="Times New Roman" panose="02020603050405020304" pitchFamily="18" charset="0"/>
              </a:rPr>
              <a:t>16</a:t>
            </a:r>
            <a:r>
              <a:rPr lang="zh-CN" altLang="en-US" sz="2800" dirty="0">
                <a:solidFill>
                  <a:schemeClr val="tx1"/>
                </a:solidFill>
                <a:latin typeface="Times New Roman" panose="02020603050405020304" pitchFamily="18" charset="0"/>
                <a:cs typeface="Times New Roman" panose="02020603050405020304" pitchFamily="18" charset="0"/>
              </a:rPr>
              <a:t>位结</a:t>
            </a:r>
            <a:r>
              <a:rPr lang="zh-CN" altLang="en-US" sz="2800" dirty="0">
                <a:solidFill>
                  <a:schemeClr val="tx1"/>
                </a:solidFill>
              </a:rPr>
              <a:t>构完全一样</a:t>
            </a:r>
            <a:endParaRPr lang="en-US" altLang="zh-CN" sz="2800" dirty="0">
              <a:solidFill>
                <a:schemeClr val="tx1"/>
              </a:solidFill>
            </a:endParaRPr>
          </a:p>
          <a:p>
            <a:pPr lvl="1">
              <a:spcBef>
                <a:spcPts val="0"/>
              </a:spcBef>
            </a:pPr>
            <a:r>
              <a:rPr lang="zh-CN" altLang="en-US" sz="2400" dirty="0"/>
              <a:t>区别</a:t>
            </a:r>
            <a:endParaRPr lang="en-US" altLang="zh-CN" sz="2400" dirty="0"/>
          </a:p>
          <a:p>
            <a:pPr lvl="2">
              <a:spcBef>
                <a:spcPts val="0"/>
              </a:spcBef>
            </a:pPr>
            <a:r>
              <a:rPr lang="zh-CN" altLang="en-US" sz="2200" dirty="0">
                <a:solidFill>
                  <a:schemeClr val="tx1"/>
                </a:solidFill>
              </a:rPr>
              <a:t>输入数据宽度增加</a:t>
            </a:r>
            <a:endParaRPr lang="en-US" altLang="zh-CN" sz="2200" dirty="0">
              <a:solidFill>
                <a:schemeClr val="tx1"/>
              </a:solidFill>
            </a:endParaRPr>
          </a:p>
          <a:p>
            <a:pPr lvl="2">
              <a:spcBef>
                <a:spcPts val="0"/>
              </a:spcBef>
            </a:pPr>
            <a:r>
              <a:rPr lang="zh-CN" altLang="en-US" sz="2200" dirty="0"/>
              <a:t>静态译码，同步串行输出</a:t>
            </a:r>
            <a:endParaRPr lang="zh-CN" altLang="en-US" sz="2200" dirty="0">
              <a:solidFill>
                <a:schemeClr val="tx1"/>
              </a:solidFill>
            </a:endParaRPr>
          </a:p>
        </p:txBody>
      </p:sp>
      <p:sp>
        <p:nvSpPr>
          <p:cNvPr id="7" name="圆角矩形 6"/>
          <p:cNvSpPr/>
          <p:nvPr/>
        </p:nvSpPr>
        <p:spPr>
          <a:xfrm>
            <a:off x="6450451" y="5640403"/>
            <a:ext cx="2113015"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30303"/>
                </a:solidFill>
              </a:rPr>
              <a:t>Sword</a:t>
            </a:r>
            <a:r>
              <a:rPr lang="zh-CN" altLang="en-US" sz="2000" b="1" dirty="0">
                <a:solidFill>
                  <a:srgbClr val="F30303"/>
                </a:solidFill>
              </a:rPr>
              <a:t>主板 </a:t>
            </a:r>
          </a:p>
        </p:txBody>
      </p:sp>
      <p:sp>
        <p:nvSpPr>
          <p:cNvPr id="11" name="圆角矩形 10"/>
          <p:cNvSpPr/>
          <p:nvPr/>
        </p:nvSpPr>
        <p:spPr>
          <a:xfrm>
            <a:off x="5387700" y="697914"/>
            <a:ext cx="2689080"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30303"/>
                </a:solidFill>
              </a:rPr>
              <a:t>针对主板</a:t>
            </a:r>
            <a:r>
              <a:rPr lang="en-US" altLang="zh-CN" sz="2800" b="1" dirty="0">
                <a:solidFill>
                  <a:srgbClr val="F30303"/>
                </a:solidFill>
              </a:rPr>
              <a:t>Sword</a:t>
            </a:r>
            <a:endParaRPr lang="zh-CN" altLang="en-US" sz="2800" b="1" dirty="0">
              <a:solidFill>
                <a:srgbClr val="F30303"/>
              </a:solidFill>
            </a:endParaRPr>
          </a:p>
        </p:txBody>
      </p:sp>
      <p:sp>
        <p:nvSpPr>
          <p:cNvPr id="9" name="圆角矩形 8"/>
          <p:cNvSpPr/>
          <p:nvPr/>
        </p:nvSpPr>
        <p:spPr>
          <a:xfrm>
            <a:off x="2483768" y="5041086"/>
            <a:ext cx="3240360" cy="126823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rPr>
              <a:t>         显形扩展</a:t>
            </a:r>
          </a:p>
        </p:txBody>
      </p:sp>
    </p:spTree>
    <p:extLst>
      <p:ext uri="{BB962C8B-B14F-4D97-AF65-F5344CB8AC3E}">
        <p14:creationId xmlns:p14="http://schemas.microsoft.com/office/powerpoint/2010/main" val="1311263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230188" y="115888"/>
            <a:ext cx="7870825" cy="955675"/>
          </a:xfrm>
        </p:spPr>
        <p:txBody>
          <a:bodyPr>
            <a:normAutofit/>
          </a:bodyPr>
          <a:lstStyle/>
          <a:p>
            <a:r>
              <a:rPr lang="zh-CN" altLang="en-US" dirty="0"/>
              <a:t>辅助：八显示通道 </a:t>
            </a:r>
            <a:r>
              <a:rPr lang="en-US" altLang="zh-CN" dirty="0">
                <a:latin typeface="Times New Roman" panose="02020603050405020304" pitchFamily="18" charset="0"/>
                <a:cs typeface="Times New Roman" panose="02020603050405020304" pitchFamily="18" charset="0"/>
              </a:rPr>
              <a:t>Multi_8CH32</a:t>
            </a:r>
            <a:endParaRPr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320675" y="1071563"/>
            <a:ext cx="8229600" cy="4967287"/>
          </a:xfrm>
        </p:spPr>
        <p:txBody>
          <a:bodyPr>
            <a:normAutofit/>
          </a:bodyPr>
          <a:lstStyle/>
          <a:p>
            <a:pPr>
              <a:spcBef>
                <a:spcPts val="0"/>
              </a:spcBef>
              <a:defRPr/>
            </a:pPr>
            <a:r>
              <a:rPr sz="2800" dirty="0">
                <a:solidFill>
                  <a:schemeClr val="tx1"/>
                </a:solidFill>
                <a:latin typeface="黑体" panose="02010609060101010101" pitchFamily="49" charset="-122"/>
                <a:ea typeface="黑体" panose="02010609060101010101" pitchFamily="49" charset="-122"/>
              </a:rPr>
              <a:t>显示</a:t>
            </a:r>
            <a:r>
              <a:rPr lang="en-US" sz="2800" dirty="0">
                <a:solidFill>
                  <a:schemeClr val="tx1"/>
                </a:solidFill>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数据</a:t>
            </a:r>
            <a:r>
              <a:rPr lang="en-US" sz="2800" dirty="0">
                <a:solidFill>
                  <a:schemeClr val="tx1"/>
                </a:solidFill>
                <a:latin typeface="黑体" panose="02010609060101010101" pitchFamily="49" charset="-122"/>
                <a:ea typeface="黑体" panose="02010609060101010101" pitchFamily="49" charset="-122"/>
              </a:rPr>
              <a:t>)</a:t>
            </a:r>
            <a:r>
              <a:rPr sz="2800" dirty="0">
                <a:solidFill>
                  <a:schemeClr val="tx1"/>
                </a:solidFill>
                <a:latin typeface="黑体" panose="02010609060101010101" pitchFamily="49" charset="-122"/>
                <a:ea typeface="黑体" panose="02010609060101010101" pitchFamily="49" charset="-122"/>
              </a:rPr>
              <a:t>通道模块</a:t>
            </a:r>
          </a:p>
          <a:p>
            <a:pPr lvl="1" eaLnBrk="1" hangingPunct="1">
              <a:spcBef>
                <a:spcPts val="0"/>
              </a:spcBef>
              <a:buClr>
                <a:srgbClr val="4BACC6">
                  <a:lumMod val="75000"/>
                </a:srgbClr>
              </a:buClr>
              <a:defRPr/>
            </a:pPr>
            <a:r>
              <a:rPr lang="en-US" altLang="zh-CN" sz="2400" dirty="0">
                <a:solidFill>
                  <a:prstClr val="black"/>
                </a:solidFill>
                <a:latin typeface="Times New Roman" panose="02020603050405020304" pitchFamily="18" charset="0"/>
                <a:cs typeface="Times New Roman" panose="02020603050405020304" pitchFamily="18" charset="0"/>
              </a:rPr>
              <a:t>8</a:t>
            </a:r>
            <a:r>
              <a:rPr sz="2400" dirty="0">
                <a:solidFill>
                  <a:prstClr val="black"/>
                </a:solidFill>
                <a:latin typeface="Times New Roman" panose="02020603050405020304" pitchFamily="18" charset="0"/>
                <a:cs typeface="Times New Roman" panose="02020603050405020304" pitchFamily="18" charset="0"/>
              </a:rPr>
              <a:t>个七段显示</a:t>
            </a:r>
            <a:r>
              <a:rPr lang="en-US" sz="2400" dirty="0">
                <a:solidFill>
                  <a:prstClr val="black"/>
                </a:solidFill>
                <a:latin typeface="Times New Roman" panose="02020603050405020304" pitchFamily="18" charset="0"/>
                <a:cs typeface="Times New Roman" panose="02020603050405020304" pitchFamily="18" charset="0"/>
              </a:rPr>
              <a:t>(</a:t>
            </a:r>
            <a:r>
              <a:rPr lang="en-US" altLang="zh-CN" sz="2400" dirty="0">
                <a:solidFill>
                  <a:prstClr val="black"/>
                </a:solidFill>
                <a:latin typeface="Times New Roman" panose="02020603050405020304" pitchFamily="18" charset="0"/>
                <a:cs typeface="Times New Roman" panose="02020603050405020304" pitchFamily="18" charset="0"/>
              </a:rPr>
              <a:t>32</a:t>
            </a:r>
            <a:r>
              <a:rPr lang="zh-CN" altLang="en-US" sz="2400" dirty="0">
                <a:solidFill>
                  <a:prstClr val="black"/>
                </a:solidFill>
                <a:latin typeface="Times New Roman" panose="02020603050405020304" pitchFamily="18" charset="0"/>
                <a:cs typeface="Times New Roman" panose="02020603050405020304" pitchFamily="18" charset="0"/>
              </a:rPr>
              <a:t>位数据</a:t>
            </a:r>
            <a:r>
              <a:rPr lang="en-US" sz="2400" dirty="0">
                <a:solidFill>
                  <a:prstClr val="black"/>
                </a:solidFill>
                <a:latin typeface="Times New Roman" panose="02020603050405020304" pitchFamily="18" charset="0"/>
                <a:cs typeface="Times New Roman" panose="02020603050405020304" pitchFamily="18" charset="0"/>
              </a:rPr>
              <a:t>)</a:t>
            </a:r>
            <a:r>
              <a:rPr sz="2400" dirty="0">
                <a:solidFill>
                  <a:prstClr val="black"/>
                </a:solidFill>
                <a:latin typeface="Times New Roman" panose="02020603050405020304" pitchFamily="18" charset="0"/>
                <a:cs typeface="Times New Roman" panose="02020603050405020304" pitchFamily="18" charset="0"/>
              </a:rPr>
              <a:t>通道</a:t>
            </a:r>
            <a:endParaRPr lang="en-US" altLang="zh-CN" sz="2400" dirty="0">
              <a:solidFill>
                <a:prstClr val="black"/>
              </a:solidFill>
              <a:latin typeface="Times New Roman" panose="02020603050405020304" pitchFamily="18" charset="0"/>
              <a:cs typeface="Times New Roman" panose="02020603050405020304" pitchFamily="18" charset="0"/>
            </a:endParaRPr>
          </a:p>
          <a:p>
            <a:pPr lvl="1" eaLnBrk="1" hangingPunct="1">
              <a:spcBef>
                <a:spcPts val="0"/>
              </a:spcBef>
              <a:buClr>
                <a:srgbClr val="4BACC6">
                  <a:lumMod val="75000"/>
                </a:srgbClr>
              </a:buClr>
              <a:defRPr/>
            </a:pPr>
            <a:r>
              <a:rPr lang="en-US" altLang="zh-CN" sz="2400" dirty="0">
                <a:solidFill>
                  <a:prstClr val="black"/>
                </a:solidFill>
                <a:latin typeface="Times New Roman" panose="02020603050405020304" pitchFamily="18" charset="0"/>
                <a:cs typeface="Times New Roman" panose="02020603050405020304" pitchFamily="18" charset="0"/>
              </a:rPr>
              <a:t>I/O</a:t>
            </a:r>
            <a:r>
              <a:rPr lang="zh-CN" altLang="en-US" sz="2400" dirty="0">
                <a:solidFill>
                  <a:prstClr val="black"/>
                </a:solidFill>
                <a:latin typeface="Times New Roman" panose="02020603050405020304" pitchFamily="18" charset="0"/>
                <a:cs typeface="Times New Roman" panose="02020603050405020304" pitchFamily="18" charset="0"/>
              </a:rPr>
              <a:t>接口接口信号功能</a:t>
            </a:r>
            <a:endParaRPr lang="en-US" altLang="zh-CN" sz="24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clk</a:t>
            </a:r>
            <a:r>
              <a:rPr sz="2200" dirty="0">
                <a:solidFill>
                  <a:prstClr val="black"/>
                </a:solidFill>
                <a:latin typeface="Times New Roman" panose="02020603050405020304" pitchFamily="18" charset="0"/>
                <a:cs typeface="Times New Roman" panose="02020603050405020304" pitchFamily="18" charset="0"/>
              </a:rPr>
              <a:t>：同步时钟</a:t>
            </a:r>
            <a:r>
              <a:rPr lang="en-US" sz="2200" dirty="0">
                <a:solidFill>
                  <a:prstClr val="black"/>
                </a:solidFill>
                <a:latin typeface="Times New Roman" panose="02020603050405020304" pitchFamily="18" charset="0"/>
                <a:cs typeface="Times New Roman" panose="02020603050405020304" pitchFamily="18" charset="0"/>
              </a:rPr>
              <a:t>(</a:t>
            </a:r>
            <a:r>
              <a:rPr lang="zh-CN" altLang="en-US" sz="2200" dirty="0">
                <a:solidFill>
                  <a:prstClr val="black"/>
                </a:solidFill>
                <a:latin typeface="Times New Roman" panose="02020603050405020304" pitchFamily="18" charset="0"/>
                <a:cs typeface="Times New Roman" panose="02020603050405020304" pitchFamily="18" charset="0"/>
              </a:rPr>
              <a:t>后期扩展预留</a:t>
            </a:r>
            <a:r>
              <a:rPr lang="en-US" sz="2200" dirty="0">
                <a:solidFill>
                  <a:prstClr val="black"/>
                </a:solidFill>
                <a:latin typeface="Times New Roman" panose="02020603050405020304" pitchFamily="18" charset="0"/>
                <a:cs typeface="Times New Roman" panose="02020603050405020304" pitchFamily="18" charset="0"/>
              </a:rPr>
              <a:t>)</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rst</a:t>
            </a:r>
            <a:r>
              <a:rPr sz="2200" dirty="0">
                <a:solidFill>
                  <a:prstClr val="black"/>
                </a:solidFill>
                <a:latin typeface="Times New Roman" panose="02020603050405020304" pitchFamily="18" charset="0"/>
                <a:cs typeface="Times New Roman" panose="02020603050405020304" pitchFamily="18" charset="0"/>
              </a:rPr>
              <a:t>：复位信号</a:t>
            </a:r>
            <a:r>
              <a:rPr lang="en-US" altLang="zh-CN" sz="2200" dirty="0">
                <a:solidFill>
                  <a:prstClr val="black"/>
                </a:solidFill>
                <a:latin typeface="Times New Roman" panose="02020603050405020304" pitchFamily="18" charset="0"/>
                <a:cs typeface="Times New Roman" panose="02020603050405020304" pitchFamily="18" charset="0"/>
              </a:rPr>
              <a:t>(</a:t>
            </a:r>
            <a:r>
              <a:rPr lang="zh-CN" altLang="en-US" sz="2200" dirty="0">
                <a:solidFill>
                  <a:prstClr val="black"/>
                </a:solidFill>
                <a:latin typeface="Times New Roman" panose="02020603050405020304" pitchFamily="18" charset="0"/>
                <a:cs typeface="Times New Roman" panose="02020603050405020304" pitchFamily="18" charset="0"/>
              </a:rPr>
              <a:t>后期扩展预留</a:t>
            </a:r>
            <a:r>
              <a:rPr lang="en-US" altLang="zh-CN" sz="2200" dirty="0">
                <a:solidFill>
                  <a:prstClr val="black"/>
                </a:solidFill>
                <a:latin typeface="Times New Roman" panose="02020603050405020304" pitchFamily="18" charset="0"/>
                <a:cs typeface="Times New Roman" panose="02020603050405020304" pitchFamily="18" charset="0"/>
              </a:rPr>
              <a:t>)</a:t>
            </a: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EN</a:t>
            </a:r>
            <a:r>
              <a:rPr sz="2200" dirty="0">
                <a:solidFill>
                  <a:prstClr val="black"/>
                </a:solidFill>
                <a:latin typeface="Times New Roman" panose="02020603050405020304" pitchFamily="18" charset="0"/>
                <a:cs typeface="Times New Roman" panose="02020603050405020304" pitchFamily="18" charset="0"/>
              </a:rPr>
              <a:t>：使能信号</a:t>
            </a:r>
            <a:r>
              <a:rPr lang="en-US" altLang="zh-CN" sz="2200" dirty="0">
                <a:solidFill>
                  <a:prstClr val="black"/>
                </a:solidFill>
                <a:latin typeface="Times New Roman" panose="02020603050405020304" pitchFamily="18" charset="0"/>
                <a:cs typeface="Times New Roman" panose="02020603050405020304" pitchFamily="18" charset="0"/>
              </a:rPr>
              <a:t>(</a:t>
            </a:r>
            <a:r>
              <a:rPr lang="zh-CN" altLang="en-US" sz="2200" dirty="0">
                <a:solidFill>
                  <a:prstClr val="black"/>
                </a:solidFill>
                <a:latin typeface="Times New Roman" panose="02020603050405020304" pitchFamily="18" charset="0"/>
                <a:cs typeface="Times New Roman" panose="02020603050405020304" pitchFamily="18" charset="0"/>
              </a:rPr>
              <a:t>仅控制通道</a:t>
            </a:r>
            <a:r>
              <a:rPr lang="en-US" altLang="zh-CN" sz="2200" dirty="0">
                <a:solidFill>
                  <a:prstClr val="black"/>
                </a:solidFill>
                <a:latin typeface="Times New Roman" panose="02020603050405020304" pitchFamily="18" charset="0"/>
                <a:cs typeface="Times New Roman" panose="02020603050405020304" pitchFamily="18" charset="0"/>
              </a:rPr>
              <a:t>0)</a:t>
            </a: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SW[7:5]</a:t>
            </a:r>
            <a:r>
              <a:rPr sz="2200" dirty="0">
                <a:solidFill>
                  <a:prstClr val="black"/>
                </a:solidFill>
                <a:latin typeface="Times New Roman" panose="02020603050405020304" pitchFamily="18" charset="0"/>
                <a:cs typeface="Times New Roman" panose="02020603050405020304" pitchFamily="18" charset="0"/>
              </a:rPr>
              <a:t>：通道选择控制</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Point_in</a:t>
            </a:r>
            <a:r>
              <a:rPr lang="en-US" altLang="zh-CN" sz="2200" dirty="0">
                <a:solidFill>
                  <a:prstClr val="black"/>
                </a:solidFill>
                <a:latin typeface="Times New Roman" panose="02020603050405020304" pitchFamily="18" charset="0"/>
                <a:cs typeface="Times New Roman" panose="02020603050405020304" pitchFamily="18" charset="0"/>
              </a:rPr>
              <a:t>(63:0)</a:t>
            </a:r>
            <a:r>
              <a:rPr sz="2200" dirty="0">
                <a:solidFill>
                  <a:prstClr val="black"/>
                </a:solidFill>
                <a:latin typeface="Times New Roman" panose="02020603050405020304" pitchFamily="18" charset="0"/>
                <a:cs typeface="Times New Roman" panose="02020603050405020304" pitchFamily="18" charset="0"/>
              </a:rPr>
              <a:t>：小数点输入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a:solidFill>
                  <a:prstClr val="black"/>
                </a:solidFill>
                <a:latin typeface="Times New Roman" panose="02020603050405020304" pitchFamily="18" charset="0"/>
                <a:cs typeface="Times New Roman" panose="02020603050405020304" pitchFamily="18" charset="0"/>
              </a:rPr>
              <a:t>位，共</a:t>
            </a:r>
            <a:r>
              <a:rPr lang="en-US" altLang="zh-CN" sz="2200" dirty="0">
                <a:solidFill>
                  <a:prstClr val="black"/>
                </a:solidFill>
                <a:latin typeface="Times New Roman" panose="02020603050405020304" pitchFamily="18" charset="0"/>
                <a:cs typeface="Times New Roman" panose="02020603050405020304" pitchFamily="18" charset="0"/>
              </a:rPr>
              <a:t>64</a:t>
            </a:r>
            <a:r>
              <a:rPr sz="2200" dirty="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LES(31:0)</a:t>
            </a:r>
            <a:r>
              <a:rPr lang="zh-CN" altLang="en-US"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：使能</a:t>
            </a:r>
            <a:r>
              <a:rPr lang="en-US" altLang="zh-CN"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LE</a:t>
            </a:r>
            <a:r>
              <a:rPr lang="zh-CN" altLang="en-US"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200" dirty="0">
                <a:solidFill>
                  <a:prstClr val="black"/>
                </a:solidFill>
                <a:latin typeface="Times New Roman" panose="02020603050405020304" pitchFamily="18" charset="0"/>
                <a:cs typeface="Times New Roman" panose="02020603050405020304" pitchFamily="18" charset="0"/>
              </a:rPr>
              <a:t>闪烁</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控制输入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a:solidFill>
                  <a:prstClr val="black"/>
                </a:solidFill>
                <a:latin typeface="Times New Roman" panose="02020603050405020304" pitchFamily="18" charset="0"/>
                <a:cs typeface="Times New Roman" panose="02020603050405020304" pitchFamily="18" charset="0"/>
              </a:rPr>
              <a:t>位，共</a:t>
            </a:r>
            <a:r>
              <a:rPr lang="en-US" altLang="zh-CN" sz="2200" dirty="0">
                <a:solidFill>
                  <a:prstClr val="black"/>
                </a:solidFill>
                <a:latin typeface="Times New Roman" panose="02020603050405020304" pitchFamily="18" charset="0"/>
                <a:cs typeface="Times New Roman" panose="02020603050405020304" pitchFamily="18" charset="0"/>
              </a:rPr>
              <a:t>64</a:t>
            </a:r>
            <a:r>
              <a:rPr sz="2200" dirty="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Data0-Data7[31:0]</a:t>
            </a:r>
            <a:r>
              <a:rPr sz="2200" dirty="0">
                <a:solidFill>
                  <a:prstClr val="black"/>
                </a:solidFill>
                <a:latin typeface="Times New Roman" panose="02020603050405020304" pitchFamily="18" charset="0"/>
                <a:cs typeface="Times New Roman" panose="02020603050405020304" pitchFamily="18" charset="0"/>
              </a:rPr>
              <a:t>：数据通道</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LES_out</a:t>
            </a:r>
            <a:r>
              <a:rPr lang="en-US" altLang="zh-CN" sz="2200" dirty="0">
                <a:solidFill>
                  <a:prstClr val="black"/>
                </a:solidFill>
                <a:latin typeface="Times New Roman" panose="02020603050405020304" pitchFamily="18" charset="0"/>
                <a:cs typeface="Times New Roman" panose="02020603050405020304" pitchFamily="18" charset="0"/>
              </a:rPr>
              <a:t>(7:0) </a:t>
            </a:r>
            <a:r>
              <a:rPr sz="2200" dirty="0">
                <a:solidFill>
                  <a:prstClr val="black"/>
                </a:solidFill>
                <a:latin typeface="Times New Roman" panose="02020603050405020304" pitchFamily="18" charset="0"/>
                <a:cs typeface="Times New Roman" panose="02020603050405020304" pitchFamily="18" charset="0"/>
              </a:rPr>
              <a:t>：当前</a:t>
            </a:r>
            <a:r>
              <a:rPr lang="zh-CN" altLang="en-US" sz="2200" dirty="0">
                <a:solidFill>
                  <a:prstClr val="black"/>
                </a:solidFill>
                <a:latin typeface="Times New Roman" panose="02020603050405020304" pitchFamily="18" charset="0"/>
                <a:cs typeface="Times New Roman" panose="02020603050405020304" pitchFamily="18" charset="0"/>
              </a:rPr>
              <a:t>使能</a:t>
            </a:r>
            <a:r>
              <a:rPr sz="2200" dirty="0">
                <a:solidFill>
                  <a:prstClr val="black"/>
                </a:solidFill>
                <a:latin typeface="Times New Roman" panose="02020603050405020304" pitchFamily="18" charset="0"/>
                <a:cs typeface="Times New Roman" panose="02020603050405020304" pitchFamily="18" charset="0"/>
              </a:rPr>
              <a:t>位输出</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Point_out</a:t>
            </a:r>
            <a:r>
              <a:rPr lang="en-US" altLang="zh-CN" sz="2200" dirty="0">
                <a:solidFill>
                  <a:prstClr val="black"/>
                </a:solidFill>
                <a:latin typeface="Times New Roman" panose="02020603050405020304" pitchFamily="18" charset="0"/>
                <a:cs typeface="Times New Roman" panose="02020603050405020304" pitchFamily="18" charset="0"/>
              </a:rPr>
              <a:t>(7:0)</a:t>
            </a:r>
            <a:r>
              <a:rPr sz="2200" dirty="0">
                <a:solidFill>
                  <a:prstClr val="black"/>
                </a:solidFill>
                <a:latin typeface="Times New Roman" panose="02020603050405020304" pitchFamily="18" charset="0"/>
                <a:cs typeface="Times New Roman" panose="02020603050405020304" pitchFamily="18" charset="0"/>
              </a:rPr>
              <a:t>：当前小数点输出</a:t>
            </a:r>
            <a:endParaRPr dirty="0"/>
          </a:p>
        </p:txBody>
      </p:sp>
      <p:pic>
        <p:nvPicPr>
          <p:cNvPr id="2" name="图片 1"/>
          <p:cNvPicPr>
            <a:picLocks noChangeAspect="1"/>
          </p:cNvPicPr>
          <p:nvPr/>
        </p:nvPicPr>
        <p:blipFill>
          <a:blip r:embed="rId2"/>
          <a:stretch>
            <a:fillRect/>
          </a:stretch>
        </p:blipFill>
        <p:spPr>
          <a:xfrm>
            <a:off x="6372200" y="1268760"/>
            <a:ext cx="2629825" cy="5101510"/>
          </a:xfrm>
          <a:prstGeom prst="rect">
            <a:avLst/>
          </a:prstGeom>
        </p:spPr>
      </p:pic>
    </p:spTree>
    <p:extLst>
      <p:ext uri="{BB962C8B-B14F-4D97-AF65-F5344CB8AC3E}">
        <p14:creationId xmlns:p14="http://schemas.microsoft.com/office/powerpoint/2010/main" val="55696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7" y="548680"/>
            <a:ext cx="8807998" cy="6192688"/>
          </a:xfrm>
        </p:spPr>
      </p:pic>
      <p:sp>
        <p:nvSpPr>
          <p:cNvPr id="24" name="椭圆 23"/>
          <p:cNvSpPr/>
          <p:nvPr/>
        </p:nvSpPr>
        <p:spPr>
          <a:xfrm>
            <a:off x="7740352" y="1340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2</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4099" name="圆角矩形 4098"/>
          <p:cNvSpPr/>
          <p:nvPr/>
        </p:nvSpPr>
        <p:spPr>
          <a:xfrm>
            <a:off x="7740351" y="932375"/>
            <a:ext cx="283137" cy="696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0" name="椭圆 79"/>
          <p:cNvSpPr/>
          <p:nvPr/>
        </p:nvSpPr>
        <p:spPr>
          <a:xfrm>
            <a:off x="4497175" y="388707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1</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1" name="圆角矩形 80"/>
          <p:cNvSpPr/>
          <p:nvPr/>
        </p:nvSpPr>
        <p:spPr>
          <a:xfrm>
            <a:off x="3995936" y="3426242"/>
            <a:ext cx="1336488" cy="12268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3" name="圆角矩形 82"/>
          <p:cNvSpPr/>
          <p:nvPr/>
        </p:nvSpPr>
        <p:spPr>
          <a:xfrm>
            <a:off x="1023175" y="5191990"/>
            <a:ext cx="6562911" cy="15493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4" name="圆角矩形 83"/>
          <p:cNvSpPr/>
          <p:nvPr/>
        </p:nvSpPr>
        <p:spPr>
          <a:xfrm>
            <a:off x="5652120" y="3501008"/>
            <a:ext cx="465788"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5" name="椭圆 84"/>
          <p:cNvSpPr/>
          <p:nvPr/>
        </p:nvSpPr>
        <p:spPr>
          <a:xfrm>
            <a:off x="5716454" y="378332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4</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6" name="椭圆 85"/>
          <p:cNvSpPr/>
          <p:nvPr/>
        </p:nvSpPr>
        <p:spPr>
          <a:xfrm>
            <a:off x="3230080" y="3865954"/>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5</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7" name="圆角矩形 86"/>
          <p:cNvSpPr/>
          <p:nvPr/>
        </p:nvSpPr>
        <p:spPr>
          <a:xfrm>
            <a:off x="3131840" y="3645024"/>
            <a:ext cx="497019"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8" name="椭圆 87"/>
          <p:cNvSpPr/>
          <p:nvPr/>
        </p:nvSpPr>
        <p:spPr>
          <a:xfrm>
            <a:off x="4499992" y="287367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6</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9" name="圆角矩形 88"/>
          <p:cNvSpPr/>
          <p:nvPr/>
        </p:nvSpPr>
        <p:spPr>
          <a:xfrm>
            <a:off x="3766795" y="2726768"/>
            <a:ext cx="1779534" cy="6374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0" name="圆角矩形 89"/>
          <p:cNvSpPr/>
          <p:nvPr/>
        </p:nvSpPr>
        <p:spPr>
          <a:xfrm>
            <a:off x="1547664" y="787848"/>
            <a:ext cx="1224136"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1" name="椭圆 90"/>
          <p:cNvSpPr/>
          <p:nvPr/>
        </p:nvSpPr>
        <p:spPr>
          <a:xfrm>
            <a:off x="1932236" y="902187"/>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7</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2" name="椭圆 91"/>
          <p:cNvSpPr/>
          <p:nvPr/>
        </p:nvSpPr>
        <p:spPr>
          <a:xfrm>
            <a:off x="3059832" y="1124744"/>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8</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3" name="圆角矩形 92"/>
          <p:cNvSpPr/>
          <p:nvPr/>
        </p:nvSpPr>
        <p:spPr>
          <a:xfrm>
            <a:off x="3554825" y="801739"/>
            <a:ext cx="1244106" cy="6266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4" name="椭圆 93"/>
          <p:cNvSpPr/>
          <p:nvPr/>
        </p:nvSpPr>
        <p:spPr>
          <a:xfrm>
            <a:off x="3972374" y="89730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9</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5" name="椭圆 94"/>
          <p:cNvSpPr/>
          <p:nvPr/>
        </p:nvSpPr>
        <p:spPr>
          <a:xfrm>
            <a:off x="5377283" y="1050654"/>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10</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6" name="椭圆 95"/>
          <p:cNvSpPr/>
          <p:nvPr/>
        </p:nvSpPr>
        <p:spPr>
          <a:xfrm>
            <a:off x="6487203" y="87107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11</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7" name="椭圆 96"/>
          <p:cNvSpPr/>
          <p:nvPr/>
        </p:nvSpPr>
        <p:spPr>
          <a:xfrm>
            <a:off x="135931" y="489519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8" name="椭圆 97"/>
          <p:cNvSpPr/>
          <p:nvPr/>
        </p:nvSpPr>
        <p:spPr>
          <a:xfrm>
            <a:off x="113913" y="575097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9" name="圆角矩形 98"/>
          <p:cNvSpPr/>
          <p:nvPr/>
        </p:nvSpPr>
        <p:spPr>
          <a:xfrm>
            <a:off x="8074361" y="5499239"/>
            <a:ext cx="283137" cy="7380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0" name="椭圆 99"/>
          <p:cNvSpPr/>
          <p:nvPr/>
        </p:nvSpPr>
        <p:spPr>
          <a:xfrm>
            <a:off x="8023489" y="564325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13</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1" name="圆角矩形 100"/>
          <p:cNvSpPr/>
          <p:nvPr/>
        </p:nvSpPr>
        <p:spPr>
          <a:xfrm>
            <a:off x="35496" y="1844824"/>
            <a:ext cx="490695" cy="581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2" name="椭圆 101"/>
          <p:cNvSpPr/>
          <p:nvPr/>
        </p:nvSpPr>
        <p:spPr>
          <a:xfrm>
            <a:off x="113913" y="196849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14</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3" name="圆角矩形 102"/>
          <p:cNvSpPr/>
          <p:nvPr/>
        </p:nvSpPr>
        <p:spPr>
          <a:xfrm>
            <a:off x="6831674" y="2357649"/>
            <a:ext cx="1907856" cy="26375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4" name="椭圆 103"/>
          <p:cNvSpPr/>
          <p:nvPr/>
        </p:nvSpPr>
        <p:spPr>
          <a:xfrm>
            <a:off x="7635287" y="355866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15</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7" name="椭圆 106"/>
          <p:cNvSpPr/>
          <p:nvPr/>
        </p:nvSpPr>
        <p:spPr>
          <a:xfrm>
            <a:off x="613405" y="95773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17</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8" name="圆角矩形 107"/>
          <p:cNvSpPr/>
          <p:nvPr/>
        </p:nvSpPr>
        <p:spPr>
          <a:xfrm>
            <a:off x="7635287" y="5414217"/>
            <a:ext cx="334010" cy="8397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9" name="椭圆 108"/>
          <p:cNvSpPr/>
          <p:nvPr/>
        </p:nvSpPr>
        <p:spPr>
          <a:xfrm>
            <a:off x="7614955" y="618336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18</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2" name="标题 1"/>
          <p:cNvSpPr>
            <a:spLocks noGrp="1"/>
          </p:cNvSpPr>
          <p:nvPr>
            <p:ph type="title"/>
          </p:nvPr>
        </p:nvSpPr>
        <p:spPr>
          <a:xfrm>
            <a:off x="104395" y="7208"/>
            <a:ext cx="7571460" cy="691815"/>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Sword-V4 </a:t>
            </a:r>
            <a:r>
              <a:rPr lang="zh-CN" altLang="en-US" dirty="0">
                <a:latin typeface="Times New Roman" panose="02020603050405020304" pitchFamily="18" charset="0"/>
                <a:cs typeface="Times New Roman" panose="02020603050405020304" pitchFamily="18" charset="0"/>
              </a:rPr>
              <a:t>平台</a:t>
            </a:r>
            <a:r>
              <a:rPr lang="zh-CN" altLang="en-US" dirty="0"/>
              <a:t>板级资源</a:t>
            </a:r>
          </a:p>
        </p:txBody>
      </p:sp>
      <p:sp>
        <p:nvSpPr>
          <p:cNvPr id="112" name="矩形 111"/>
          <p:cNvSpPr/>
          <p:nvPr/>
        </p:nvSpPr>
        <p:spPr>
          <a:xfrm>
            <a:off x="2291998" y="5386150"/>
            <a:ext cx="4364376" cy="677108"/>
          </a:xfrm>
          <a:prstGeom prst="rect">
            <a:avLst/>
          </a:prstGeom>
          <a:effectLst>
            <a:softEdge rad="127000"/>
          </a:effectLst>
        </p:spPr>
        <p:style>
          <a:lnRef idx="2">
            <a:schemeClr val="accent5"/>
          </a:lnRef>
          <a:fillRef idx="1">
            <a:schemeClr val="lt1"/>
          </a:fillRef>
          <a:effectRef idx="0">
            <a:schemeClr val="accent5"/>
          </a:effectRef>
          <a:fontRef idx="minor">
            <a:schemeClr val="dk1"/>
          </a:fontRef>
        </p:style>
        <p:txBody>
          <a:bodyPr wrap="square">
            <a:spAutoFit/>
          </a:bodyPr>
          <a:lstStyle/>
          <a:p>
            <a:pPr eaLnBrk="0" hangingPunct="0"/>
            <a:r>
              <a:rPr kumimoji="1" lang="en-US" altLang="zh-CN"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4</a:t>
            </a:r>
            <a:r>
              <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个简单外设：</a:t>
            </a:r>
            <a:r>
              <a:rPr kumimoji="1" lang="en-US" altLang="zh-CN"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GPIO</a:t>
            </a:r>
            <a:endPar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endParaRPr>
          </a:p>
        </p:txBody>
      </p:sp>
      <p:sp>
        <p:nvSpPr>
          <p:cNvPr id="113" name="圆角矩形 112"/>
          <p:cNvSpPr/>
          <p:nvPr/>
        </p:nvSpPr>
        <p:spPr>
          <a:xfrm>
            <a:off x="987978" y="2684290"/>
            <a:ext cx="2065051" cy="19635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2800" b="1" dirty="0">
                <a:solidFill>
                  <a:prstClr val="white"/>
                </a:solidFill>
              </a:rPr>
              <a:t>Arduino</a:t>
            </a:r>
            <a:endParaRPr lang="zh-CN" altLang="en-US" sz="2800" b="1" dirty="0">
              <a:solidFill>
                <a:prstClr val="white"/>
              </a:solidFill>
            </a:endParaRPr>
          </a:p>
        </p:txBody>
      </p:sp>
      <p:sp>
        <p:nvSpPr>
          <p:cNvPr id="82" name="椭圆 81"/>
          <p:cNvSpPr/>
          <p:nvPr/>
        </p:nvSpPr>
        <p:spPr>
          <a:xfrm>
            <a:off x="5210278" y="596667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a:solidFill>
                  <a:prstClr val="white"/>
                </a:solidFill>
                <a:latin typeface="Arial" panose="020B0604020202020204" pitchFamily="34" charset="0"/>
                <a:ea typeface="宋体" panose="02010600030101010101" pitchFamily="2" charset="-122"/>
                <a:cs typeface="Times New Roman" panose="02020603050405020304" pitchFamily="18" charset="0"/>
              </a:rPr>
              <a:t>3</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114" name="椭圆 113"/>
          <p:cNvSpPr/>
          <p:nvPr/>
        </p:nvSpPr>
        <p:spPr>
          <a:xfrm>
            <a:off x="1774996" y="316170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600" b="1" dirty="0">
                <a:solidFill>
                  <a:prstClr val="white"/>
                </a:solidFill>
                <a:latin typeface="Arial" panose="020B0604020202020204" pitchFamily="34" charset="0"/>
                <a:cs typeface="Times New Roman" panose="02020603050405020304" pitchFamily="18" charset="0"/>
              </a:rPr>
              <a:t>20</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43" name="椭圆 42"/>
          <p:cNvSpPr/>
          <p:nvPr/>
        </p:nvSpPr>
        <p:spPr>
          <a:xfrm>
            <a:off x="7621154" y="516522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38" name="圆角矩形 37"/>
          <p:cNvSpPr/>
          <p:nvPr/>
        </p:nvSpPr>
        <p:spPr>
          <a:xfrm>
            <a:off x="1060268" y="1750084"/>
            <a:ext cx="1779534" cy="6374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39" name="椭圆 38"/>
          <p:cNvSpPr/>
          <p:nvPr/>
        </p:nvSpPr>
        <p:spPr>
          <a:xfrm>
            <a:off x="1691680" y="1818181"/>
            <a:ext cx="425360" cy="4488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dirty="0">
                <a:solidFill>
                  <a:prstClr val="white"/>
                </a:solidFill>
                <a:latin typeface="Arial" panose="020B0604020202020204" pitchFamily="34" charset="0"/>
                <a:ea typeface="宋体" panose="02010600030101010101" pitchFamily="2" charset="-122"/>
                <a:cs typeface="Times New Roman" panose="02020603050405020304" pitchFamily="18" charset="0"/>
              </a:rPr>
              <a:t>19</a:t>
            </a:r>
            <a:endParaRPr lang="zh-CN" altLang="en-US" dirty="0">
              <a:solidFill>
                <a:prstClr val="white"/>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04176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301625" y="-62284"/>
            <a:ext cx="8540750" cy="1143001"/>
          </a:xfrm>
        </p:spPr>
        <p:txBody>
          <a:bodyPr>
            <a:normAutofit/>
          </a:bodyPr>
          <a:lstStyle/>
          <a:p>
            <a:pPr>
              <a:lnSpc>
                <a:spcPts val="3000"/>
              </a:lnSpc>
            </a:pPr>
            <a:r>
              <a:rPr lang="en-US" altLang="zh-CN" sz="3600" dirty="0">
                <a:solidFill>
                  <a:srgbClr val="FF0000"/>
                </a:solidFill>
                <a:latin typeface="Times New Roman" panose="02020603050405020304" pitchFamily="18" charset="0"/>
                <a:cs typeface="Times New Roman" panose="02020603050405020304" pitchFamily="18" charset="0"/>
              </a:rPr>
              <a:t>Multi_8CH32</a:t>
            </a:r>
            <a:r>
              <a:rPr lang="zh-CN" altLang="en-US" sz="3600" dirty="0">
                <a:solidFill>
                  <a:srgbClr val="FF0000"/>
                </a:solidFill>
                <a:latin typeface="Times New Roman" panose="02020603050405020304" pitchFamily="18" charset="0"/>
                <a:cs typeface="Times New Roman" panose="02020603050405020304" pitchFamily="18" charset="0"/>
              </a:rPr>
              <a:t>模块：</a:t>
            </a:r>
            <a:r>
              <a:rPr lang="zh-CN" altLang="en-US" sz="3600" dirty="0"/>
              <a:t>调用信号关系</a:t>
            </a:r>
            <a:endParaRPr lang="zh-CN" altLang="en-US" sz="3200" dirty="0"/>
          </a:p>
        </p:txBody>
      </p:sp>
      <p:sp>
        <p:nvSpPr>
          <p:cNvPr id="183299" name="内容占位符 2"/>
          <p:cNvSpPr>
            <a:spLocks noGrp="1"/>
          </p:cNvSpPr>
          <p:nvPr>
            <p:ph idx="1"/>
          </p:nvPr>
        </p:nvSpPr>
        <p:spPr>
          <a:xfrm>
            <a:off x="277234" y="1268760"/>
            <a:ext cx="8540750" cy="4676086"/>
          </a:xfrm>
          <a:solidFill>
            <a:schemeClr val="bg1"/>
          </a:solidFill>
        </p:spPr>
        <p:txBody>
          <a:bodyPr>
            <a:normAutofit fontScale="92500" lnSpcReduction="10000"/>
          </a:bodyPr>
          <a:lstStyle/>
          <a:p>
            <a:pPr lvl="1">
              <a:spcBef>
                <a:spcPts val="0"/>
              </a:spcBef>
              <a:buNone/>
            </a:pPr>
            <a:r>
              <a:rPr lang="en-US" altLang="zh-CN" sz="2000" dirty="0">
                <a:latin typeface="Times New Roman" panose="02020603050405020304" pitchFamily="18" charset="0"/>
                <a:cs typeface="Times New Roman" panose="02020603050405020304" pitchFamily="18" charset="0"/>
              </a:rPr>
              <a:t>Multi_8CH32      </a:t>
            </a:r>
            <a:r>
              <a:rPr lang="en-US" altLang="zh-CN" sz="2000" dirty="0">
                <a:solidFill>
                  <a:srgbClr val="FF0000"/>
                </a:solidFill>
                <a:latin typeface="Times New Roman" panose="02020603050405020304" pitchFamily="18" charset="0"/>
                <a:cs typeface="Times New Roman" panose="02020603050405020304" pitchFamily="18" charset="0"/>
              </a:rPr>
              <a:t>U5</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clk</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clk_io</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rst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rst</a:t>
            </a:r>
            <a:r>
              <a:rPr lang="en-US" altLang="zh-CN" sz="2000" dirty="0">
                <a:latin typeface="Times New Roman" panose="02020603050405020304" pitchFamily="18" charset="0"/>
                <a:cs typeface="Times New Roman" panose="02020603050405020304" pitchFamily="18" charset="0"/>
              </a:rPr>
              <a:t>), </a:t>
            </a:r>
          </a:p>
          <a:p>
            <a:pPr lvl="1">
              <a:spcBef>
                <a:spcPts val="0"/>
              </a:spcBef>
              <a:buNone/>
            </a:pPr>
            <a:r>
              <a:rPr lang="en-US" altLang="zh-CN" sz="2000" dirty="0">
                <a:latin typeface="Times New Roman" panose="02020603050405020304" pitchFamily="18" charset="0"/>
                <a:cs typeface="Times New Roman" panose="02020603050405020304" pitchFamily="18" charset="0"/>
              </a:rPr>
              <a:t>				. EN(EN),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0</a:t>
            </a: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point_in</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point_in</a:t>
            </a:r>
            <a:r>
              <a:rPr lang="en-US" altLang="zh-CN" sz="2000" dirty="0">
                <a:latin typeface="Times New Roman" panose="02020603050405020304" pitchFamily="18" charset="0"/>
                <a:cs typeface="Times New Roman" panose="02020603050405020304" pitchFamily="18" charset="0"/>
              </a:rPr>
              <a:t>),</a:t>
            </a:r>
            <a:r>
              <a:rPr lang="en-US" altLang="zh-CN" sz="2000" dirty="0">
                <a:solidFill>
                  <a:prstClr val="black"/>
                </a:solidFill>
                <a:latin typeface="Times New Roman" panose="02020603050405020304" pitchFamily="18" charset="0"/>
                <a:cs typeface="Times New Roman" panose="02020603050405020304" pitchFamily="18" charset="0"/>
              </a:rPr>
              <a:t>		//</a:t>
            </a:r>
            <a:r>
              <a:rPr lang="zh-CN" altLang="en-US" sz="2000" dirty="0">
                <a:solidFill>
                  <a:prstClr val="black"/>
                </a:solidFill>
                <a:latin typeface="Times New Roman" panose="02020603050405020304" pitchFamily="18" charset="0"/>
                <a:cs typeface="Times New Roman" panose="02020603050405020304" pitchFamily="18" charset="0"/>
              </a:rPr>
              <a:t>外部输入			</a:t>
            </a:r>
            <a:r>
              <a:rPr lang="en-US" altLang="zh-CN" sz="2000" dirty="0">
                <a:solidFill>
                  <a:prstClr val="black"/>
                </a:solidFill>
                <a:latin typeface="Times New Roman" panose="02020603050405020304" pitchFamily="18" charset="0"/>
                <a:cs typeface="Times New Roman" panose="02020603050405020304" pitchFamily="18" charset="0"/>
              </a:rPr>
              <a:t>	</a:t>
            </a:r>
            <a:r>
              <a:rPr lang="zh-CN" altLang="en-US" sz="2000"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dirty="0" err="1">
                <a:solidFill>
                  <a:prstClr val="black"/>
                </a:solidFill>
                <a:latin typeface="Times New Roman" panose="02020603050405020304" pitchFamily="18" charset="0"/>
                <a:cs typeface="Times New Roman" panose="02020603050405020304" pitchFamily="18" charset="0"/>
              </a:rPr>
              <a:t>blink_in</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dirty="0" err="1">
                <a:solidFill>
                  <a:prstClr val="black"/>
                </a:solidFill>
                <a:latin typeface="Times New Roman" panose="02020603050405020304" pitchFamily="18" charset="0"/>
                <a:cs typeface="Times New Roman" panose="02020603050405020304" pitchFamily="18" charset="0"/>
              </a:rPr>
              <a:t>blink_in</a:t>
            </a:r>
            <a:r>
              <a:rPr lang="en-US" altLang="zh-CN" sz="2000" dirty="0">
                <a:solidFill>
                  <a:prstClr val="black"/>
                </a:solidFill>
                <a:latin typeface="Times New Roman" panose="02020603050405020304" pitchFamily="18" charset="0"/>
                <a:cs typeface="Times New Roman" panose="02020603050405020304" pitchFamily="18" charset="0"/>
              </a:rPr>
              <a:t>), 		//</a:t>
            </a:r>
            <a:r>
              <a:rPr lang="zh-CN" altLang="en-US" sz="2000" dirty="0">
                <a:solidFill>
                  <a:prstClr val="black"/>
                </a:solidFill>
                <a:latin typeface="Times New Roman" panose="02020603050405020304" pitchFamily="18" charset="0"/>
                <a:cs typeface="Times New Roman" panose="02020603050405020304" pitchFamily="18" charset="0"/>
              </a:rPr>
              <a:t>外部输入</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.Test(SW_OK[7:5]), 		//</a:t>
            </a:r>
            <a:r>
              <a:rPr lang="zh-CN" altLang="en-US" sz="2000" dirty="0">
                <a:latin typeface="Times New Roman" panose="02020603050405020304" pitchFamily="18" charset="0"/>
                <a:cs typeface="Times New Roman" panose="02020603050405020304" pitchFamily="18" charset="0"/>
              </a:rPr>
              <a:t>来自开头去抖</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.Test_data0(???????????),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.Test_data1(???????????)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.Test_data2(????????????),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.Test_data3(???????????),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.Test_data4(???????????),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.Test_data5(???????????),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.Test_data6(???????????),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输入</a:t>
            </a:r>
            <a:endParaRPr lang="zh-CN"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.Test_data7(???????????),	         	//</a:t>
            </a:r>
            <a:r>
              <a:rPr lang="zh-CN" altLang="en-US" sz="2000" dirty="0">
                <a:latin typeface="Times New Roman" panose="02020603050405020304" pitchFamily="18" charset="0"/>
                <a:cs typeface="Times New Roman" panose="02020603050405020304" pitchFamily="18" charset="0"/>
              </a:rPr>
              <a:t>通道</a:t>
            </a:r>
            <a:r>
              <a:rPr lang="en-US" altLang="zh-CN" sz="2000" dirty="0">
                <a:latin typeface="Times New Roman" panose="02020603050405020304" pitchFamily="18" charset="0"/>
                <a:cs typeface="Times New Roman" panose="02020603050405020304" pitchFamily="18" charset="0"/>
              </a:rPr>
              <a:t>7</a:t>
            </a:r>
            <a:r>
              <a:rPr lang="zh-CN" altLang="en-US" sz="2000" dirty="0">
                <a:latin typeface="Times New Roman" panose="02020603050405020304" pitchFamily="18" charset="0"/>
                <a:cs typeface="Times New Roman" panose="02020603050405020304" pitchFamily="18" charset="0"/>
              </a:rPr>
              <a:t>输入</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endParaRPr lang="en-US" altLang="zh-CN" sz="1000" dirty="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point_out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point_out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blink_out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blink_out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disp_num</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disp_num</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lvl="1">
              <a:spcBef>
                <a:spcPts val="0"/>
              </a:spcBef>
              <a:buFont typeface="Wingdings" pitchFamily="2" charset="2"/>
              <a:buNone/>
            </a:pP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785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a:solidFill>
                  <a:srgbClr val="FF0000"/>
                </a:solidFill>
                <a:latin typeface="Times New Roman" panose="02020603050405020304" pitchFamily="18" charset="0"/>
                <a:cs typeface="Times New Roman" panose="02020603050405020304" pitchFamily="18" charset="0"/>
              </a:rPr>
              <a:t>模块</a:t>
            </a:r>
            <a:r>
              <a:rPr lang="zh-CN" altLang="en-US" dirty="0"/>
              <a:t>：端口描述</a:t>
            </a:r>
          </a:p>
        </p:txBody>
      </p:sp>
      <p:sp>
        <p:nvSpPr>
          <p:cNvPr id="3" name="内容占位符 2"/>
          <p:cNvSpPr>
            <a:spLocks noGrp="1"/>
          </p:cNvSpPr>
          <p:nvPr>
            <p:ph idx="1"/>
          </p:nvPr>
        </p:nvSpPr>
        <p:spPr/>
        <p:txBody>
          <a:bodyPr>
            <a:normAutofit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endParaRPr lang="en-US" altLang="zh-CN" sz="2800" dirty="0">
              <a:solidFill>
                <a:srgbClr val="F30303"/>
              </a:solidFill>
              <a:latin typeface="Times New Roman" panose="02020603050405020304" pitchFamily="18" charset="0"/>
              <a:cs typeface="Times New Roman" panose="02020603050405020304" pitchFamily="18" charset="0"/>
            </a:endParaRPr>
          </a:p>
          <a:p>
            <a:pPr marL="0" indent="0">
              <a:buNone/>
            </a:pPr>
            <a:r>
              <a:rPr lang="en-US" altLang="zh-CN" sz="1800" b="0" dirty="0" err="1">
                <a:solidFill>
                  <a:srgbClr val="0000FF"/>
                </a:solidFill>
                <a:latin typeface="Times New Roman" panose="02020603050405020304" pitchFamily="18" charset="0"/>
                <a:cs typeface="Times New Roman" panose="02020603050405020304" pitchFamily="18" charset="0"/>
              </a:rPr>
              <a:t>endmodel</a:t>
            </a:r>
            <a:endParaRPr lang="en-US" altLang="zh-CN" sz="1800" b="0" dirty="0">
              <a:solidFill>
                <a:srgbClr val="0000FF"/>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3527" y="1124744"/>
            <a:ext cx="8173031" cy="4158208"/>
          </a:xfrm>
          <a:prstGeom prst="rect">
            <a:avLst/>
          </a:prstGeom>
        </p:spPr>
      </p:pic>
      <p:sp>
        <p:nvSpPr>
          <p:cNvPr id="5" name="圆角矩形 4"/>
          <p:cNvSpPr/>
          <p:nvPr/>
        </p:nvSpPr>
        <p:spPr>
          <a:xfrm>
            <a:off x="827584" y="5418964"/>
            <a:ext cx="676875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F30303"/>
                </a:solidFill>
                <a:latin typeface="Times New Roman" panose="02020603050405020304" pitchFamily="18" charset="0"/>
                <a:ea typeface="黑体" pitchFamily="49" charset="-122"/>
                <a:cs typeface="Times New Roman" panose="02020603050405020304" pitchFamily="18" charset="0"/>
              </a:rPr>
              <a:t>……</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调用三个</a:t>
            </a:r>
            <a:r>
              <a:rPr lang="en-US" altLang="zh-CN" sz="2800" b="1" dirty="0">
                <a:solidFill>
                  <a:srgbClr val="F30303"/>
                </a:solidFill>
                <a:latin typeface="Times New Roman" panose="02020603050405020304" pitchFamily="18" charset="0"/>
                <a:ea typeface="黑体" pitchFamily="49" charset="-122"/>
                <a:cs typeface="Times New Roman" panose="02020603050405020304" pitchFamily="18" charset="0"/>
              </a:rPr>
              <a:t>MUX8T1_32</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和通道</a:t>
            </a:r>
            <a:r>
              <a:rPr lang="en-US" altLang="zh-CN" sz="2800" b="1" dirty="0">
                <a:solidFill>
                  <a:srgbClr val="F30303"/>
                </a:solidFill>
                <a:latin typeface="Times New Roman" panose="02020603050405020304" pitchFamily="18" charset="0"/>
                <a:ea typeface="黑体" pitchFamily="49" charset="-122"/>
                <a:cs typeface="Times New Roman" panose="02020603050405020304" pitchFamily="18" charset="0"/>
              </a:rPr>
              <a:t>0</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处理</a:t>
            </a:r>
            <a:endParaRPr lang="zh-CN" altLang="en-US" dirty="0"/>
          </a:p>
        </p:txBody>
      </p:sp>
    </p:spTree>
    <p:extLst>
      <p:ext uri="{BB962C8B-B14F-4D97-AF65-F5344CB8AC3E}">
        <p14:creationId xmlns:p14="http://schemas.microsoft.com/office/powerpoint/2010/main" val="2327260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7992888"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a:solidFill>
                  <a:srgbClr val="FF0000"/>
                </a:solidFill>
                <a:latin typeface="Times New Roman" panose="02020603050405020304" pitchFamily="18" charset="0"/>
                <a:cs typeface="Times New Roman" panose="02020603050405020304" pitchFamily="18" charset="0"/>
              </a:rPr>
              <a:t>模块</a:t>
            </a:r>
            <a:r>
              <a:rPr lang="zh-CN" altLang="en-US" dirty="0"/>
              <a:t>：调用</a:t>
            </a:r>
            <a:r>
              <a:rPr lang="en-US" altLang="zh-CN" sz="3600" dirty="0">
                <a:solidFill>
                  <a:srgbClr val="F30303"/>
                </a:solidFill>
                <a:latin typeface="Times New Roman" panose="02020603050405020304" pitchFamily="18" charset="0"/>
                <a:cs typeface="Times New Roman" panose="02020603050405020304" pitchFamily="18" charset="0"/>
              </a:rPr>
              <a:t>MUX8T1</a:t>
            </a:r>
            <a:endParaRPr lang="zh-CN" altLang="en-US" sz="3600" dirty="0">
              <a:solidFill>
                <a:srgbClr val="F30303"/>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83568" y="1596115"/>
            <a:ext cx="7272808" cy="2268399"/>
          </a:xfrm>
          <a:prstGeom prst="rect">
            <a:avLst/>
          </a:prstGeom>
        </p:spPr>
      </p:pic>
      <p:sp>
        <p:nvSpPr>
          <p:cNvPr id="3" name="内容占位符 2"/>
          <p:cNvSpPr>
            <a:spLocks noGrp="1"/>
          </p:cNvSpPr>
          <p:nvPr>
            <p:ph idx="1"/>
          </p:nvPr>
        </p:nvSpPr>
        <p:spPr>
          <a:xfrm>
            <a:off x="323528" y="980728"/>
            <a:ext cx="8229600" cy="4896544"/>
          </a:xfrm>
        </p:spPr>
        <p:txBody>
          <a:bodyPr/>
          <a:lstStyle/>
          <a:p>
            <a:pPr>
              <a:spcBef>
                <a:spcPts val="0"/>
              </a:spcBef>
            </a:pPr>
            <a:r>
              <a:rPr lang="zh-CN" altLang="en-US" dirty="0">
                <a:solidFill>
                  <a:schemeClr val="tx1"/>
                </a:solidFill>
              </a:rPr>
              <a:t>数据通道：</a:t>
            </a:r>
            <a:endParaRPr lang="en-US" altLang="zh-CN" dirty="0">
              <a:solidFill>
                <a:schemeClr val="tx1"/>
              </a:solidFill>
            </a:endParaRPr>
          </a:p>
          <a:p>
            <a:pPr>
              <a:spcBef>
                <a:spcPts val="0"/>
              </a:spcBef>
            </a:pPr>
            <a:endParaRPr lang="en-US" altLang="zh-CN" sz="2400" dirty="0">
              <a:solidFill>
                <a:schemeClr val="tx1"/>
              </a:solidFill>
            </a:endParaRPr>
          </a:p>
          <a:p>
            <a:pPr>
              <a:spcBef>
                <a:spcPts val="0"/>
              </a:spcBef>
            </a:pPr>
            <a:endParaRPr lang="en-US" altLang="zh-CN" sz="2400" dirty="0">
              <a:solidFill>
                <a:schemeClr val="tx1"/>
              </a:solidFill>
            </a:endParaRPr>
          </a:p>
          <a:p>
            <a:pPr>
              <a:spcBef>
                <a:spcPts val="0"/>
              </a:spcBef>
            </a:pPr>
            <a:endParaRPr lang="en-US" altLang="zh-CN" sz="2400" dirty="0">
              <a:solidFill>
                <a:schemeClr val="tx1"/>
              </a:solidFill>
            </a:endParaRPr>
          </a:p>
          <a:p>
            <a:pPr>
              <a:spcBef>
                <a:spcPts val="0"/>
              </a:spcBef>
            </a:pPr>
            <a:endParaRPr lang="en-US" altLang="zh-CN" sz="2400" dirty="0">
              <a:solidFill>
                <a:schemeClr val="tx1"/>
              </a:solidFill>
            </a:endParaRPr>
          </a:p>
          <a:p>
            <a:pPr>
              <a:spcBef>
                <a:spcPts val="0"/>
              </a:spcBef>
            </a:pPr>
            <a:endParaRPr lang="en-US" altLang="zh-CN" dirty="0">
              <a:solidFill>
                <a:schemeClr val="tx1"/>
              </a:solidFill>
            </a:endParaRPr>
          </a:p>
          <a:p>
            <a:pPr>
              <a:spcBef>
                <a:spcPts val="0"/>
              </a:spcBef>
            </a:pPr>
            <a:r>
              <a:rPr lang="zh-CN" altLang="en-US" dirty="0">
                <a:solidFill>
                  <a:schemeClr val="tx1"/>
                </a:solidFill>
              </a:rPr>
              <a:t>使能通道：</a:t>
            </a:r>
          </a:p>
        </p:txBody>
      </p:sp>
      <p:pic>
        <p:nvPicPr>
          <p:cNvPr id="5" name="图片 4"/>
          <p:cNvPicPr>
            <a:picLocks noChangeAspect="1"/>
          </p:cNvPicPr>
          <p:nvPr/>
        </p:nvPicPr>
        <p:blipFill>
          <a:blip r:embed="rId3"/>
          <a:stretch>
            <a:fillRect/>
          </a:stretch>
        </p:blipFill>
        <p:spPr>
          <a:xfrm>
            <a:off x="816957" y="4005064"/>
            <a:ext cx="7981156" cy="2135897"/>
          </a:xfrm>
          <a:prstGeom prst="rect">
            <a:avLst/>
          </a:prstGeom>
        </p:spPr>
      </p:pic>
    </p:spTree>
    <p:extLst>
      <p:ext uri="{BB962C8B-B14F-4D97-AF65-F5344CB8AC3E}">
        <p14:creationId xmlns:p14="http://schemas.microsoft.com/office/powerpoint/2010/main" val="3344590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760540" y="4005064"/>
            <a:ext cx="5335067" cy="2236932"/>
          </a:xfrm>
          <a:prstGeom prst="rect">
            <a:avLst/>
          </a:prstGeom>
        </p:spPr>
      </p:pic>
      <p:pic>
        <p:nvPicPr>
          <p:cNvPr id="7" name="图片 6"/>
          <p:cNvPicPr>
            <a:picLocks noChangeAspect="1"/>
          </p:cNvPicPr>
          <p:nvPr/>
        </p:nvPicPr>
        <p:blipFill>
          <a:blip r:embed="rId3"/>
          <a:stretch>
            <a:fillRect/>
          </a:stretch>
        </p:blipFill>
        <p:spPr>
          <a:xfrm>
            <a:off x="806271" y="1617588"/>
            <a:ext cx="8022866" cy="2111281"/>
          </a:xfrm>
          <a:prstGeom prst="rect">
            <a:avLst/>
          </a:prstGeom>
        </p:spPr>
      </p:pic>
      <p:sp>
        <p:nvSpPr>
          <p:cNvPr id="3" name="内容占位符 2"/>
          <p:cNvSpPr>
            <a:spLocks noGrp="1"/>
          </p:cNvSpPr>
          <p:nvPr>
            <p:ph idx="1"/>
          </p:nvPr>
        </p:nvSpPr>
        <p:spPr>
          <a:xfrm>
            <a:off x="467544" y="1097285"/>
            <a:ext cx="8229600" cy="4896544"/>
          </a:xfrm>
        </p:spPr>
        <p:txBody>
          <a:bodyPr/>
          <a:lstStyle/>
          <a:p>
            <a:pPr>
              <a:spcBef>
                <a:spcPts val="0"/>
              </a:spcBef>
            </a:pPr>
            <a:r>
              <a:rPr lang="zh-CN" altLang="en-US" sz="2800" dirty="0">
                <a:solidFill>
                  <a:schemeClr val="tx1"/>
                </a:solidFill>
              </a:rPr>
              <a:t>小数点通道：</a:t>
            </a:r>
            <a:endParaRPr lang="en-US" altLang="zh-CN" sz="2800" dirty="0">
              <a:solidFill>
                <a:schemeClr val="tx1"/>
              </a:solidFill>
            </a:endParaRPr>
          </a:p>
          <a:p>
            <a:pPr>
              <a:spcBef>
                <a:spcPts val="0"/>
              </a:spcBef>
            </a:pPr>
            <a:endParaRPr lang="en-US" altLang="zh-CN" dirty="0">
              <a:solidFill>
                <a:schemeClr val="tx1"/>
              </a:solidFill>
            </a:endParaRPr>
          </a:p>
          <a:p>
            <a:pPr>
              <a:spcBef>
                <a:spcPts val="0"/>
              </a:spcBef>
            </a:pPr>
            <a:endParaRPr lang="en-US" altLang="zh-CN" sz="2400" dirty="0">
              <a:solidFill>
                <a:schemeClr val="tx1"/>
              </a:solidFill>
            </a:endParaRPr>
          </a:p>
          <a:p>
            <a:pPr>
              <a:spcBef>
                <a:spcPts val="0"/>
              </a:spcBef>
            </a:pPr>
            <a:endParaRPr lang="en-US" altLang="zh-CN" sz="2000" dirty="0">
              <a:solidFill>
                <a:schemeClr val="tx1"/>
              </a:solidFill>
            </a:endParaRPr>
          </a:p>
          <a:p>
            <a:pPr marL="0" indent="0">
              <a:spcBef>
                <a:spcPts val="0"/>
              </a:spcBef>
              <a:buNone/>
            </a:pPr>
            <a:endParaRPr lang="en-US" altLang="zh-CN" sz="2000" dirty="0">
              <a:solidFill>
                <a:schemeClr val="tx1"/>
              </a:solidFill>
            </a:endParaRPr>
          </a:p>
          <a:p>
            <a:pPr marL="0" indent="0">
              <a:spcBef>
                <a:spcPts val="0"/>
              </a:spcBef>
              <a:buNone/>
            </a:pPr>
            <a:endParaRPr lang="en-US" altLang="zh-CN" dirty="0">
              <a:solidFill>
                <a:schemeClr val="tx1"/>
              </a:solidFill>
            </a:endParaRPr>
          </a:p>
          <a:p>
            <a:pPr marL="0" indent="0">
              <a:spcBef>
                <a:spcPts val="0"/>
              </a:spcBef>
              <a:buNone/>
            </a:pPr>
            <a:r>
              <a:rPr lang="zh-CN" altLang="en-US" sz="2800" dirty="0">
                <a:solidFill>
                  <a:schemeClr val="tx1"/>
                </a:solidFill>
              </a:rPr>
              <a:t>通道</a:t>
            </a:r>
            <a:r>
              <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2800" dirty="0">
                <a:solidFill>
                  <a:schemeClr val="tx1"/>
                </a:solidFill>
              </a:rPr>
              <a:t>控制：</a:t>
            </a:r>
          </a:p>
        </p:txBody>
      </p:sp>
    </p:spTree>
    <p:extLst>
      <p:ext uri="{BB962C8B-B14F-4D97-AF65-F5344CB8AC3E}">
        <p14:creationId xmlns:p14="http://schemas.microsoft.com/office/powerpoint/2010/main" val="179875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辅助模块：通用分频器</a:t>
            </a:r>
          </a:p>
        </p:txBody>
      </p:sp>
      <p:sp>
        <p:nvSpPr>
          <p:cNvPr id="3" name="内容占位符 2"/>
          <p:cNvSpPr>
            <a:spLocks noGrp="1"/>
          </p:cNvSpPr>
          <p:nvPr>
            <p:ph idx="1"/>
          </p:nvPr>
        </p:nvSpPr>
        <p:spPr>
          <a:xfrm>
            <a:off x="467544" y="1196752"/>
            <a:ext cx="8229600" cy="4968552"/>
          </a:xfrm>
        </p:spPr>
        <p:txBody>
          <a:bodyPr>
            <a:noAutofit/>
          </a:bodyPr>
          <a:lstStyle/>
          <a:p>
            <a:pPr marL="0" indent="0">
              <a:spcBef>
                <a:spcPts val="0"/>
              </a:spcBef>
              <a:buNone/>
            </a:pPr>
            <a:r>
              <a:rPr lang="en-US" altLang="zh-CN" sz="2000" dirty="0">
                <a:solidFill>
                  <a:srgbClr val="3E3EFC"/>
                </a:solidFill>
                <a:latin typeface="Times New Roman" panose="02020603050405020304" pitchFamily="18" charset="0"/>
                <a:cs typeface="Times New Roman" panose="02020603050405020304" pitchFamily="18" charset="0"/>
              </a:rPr>
              <a:t>module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a:solidFill>
                  <a:srgbClr val="3E3EFC"/>
                </a:solidFill>
                <a:latin typeface="Times New Roman" panose="02020603050405020304" pitchFamily="18" charset="0"/>
                <a:cs typeface="Times New Roman" panose="02020603050405020304" pitchFamily="18" charset="0"/>
              </a:rPr>
              <a:t>input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input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output </a:t>
            </a:r>
            <a:r>
              <a:rPr lang="en-US" altLang="zh-CN" sz="2000" b="0" dirty="0" err="1">
                <a:solidFill>
                  <a:srgbClr val="3E3EFC"/>
                </a:solidFill>
                <a:latin typeface="Times New Roman" panose="02020603050405020304" pitchFamily="18" charset="0"/>
                <a:cs typeface="Times New Roman" panose="02020603050405020304" pitchFamily="18" charset="0"/>
              </a:rPr>
              <a:t>reg</a:t>
            </a:r>
            <a:r>
              <a:rPr lang="en-US" altLang="zh-CN" sz="2000" b="0" dirty="0">
                <a:solidFill>
                  <a:schemeClr val="tx1"/>
                </a:solidFill>
                <a:latin typeface="Times New Roman" panose="02020603050405020304" pitchFamily="18" charset="0"/>
                <a:cs typeface="Times New Roman" panose="02020603050405020304" pitchFamily="18" charset="0"/>
              </a:rPr>
              <a:t>[31:0]</a:t>
            </a:r>
            <a:r>
              <a:rPr lang="en-US" altLang="zh-CN" sz="2000" b="0" dirty="0" err="1">
                <a:solidFill>
                  <a:schemeClr val="tx1"/>
                </a:solidFill>
                <a:latin typeface="Times New Roman" panose="02020603050405020304" pitchFamily="18" charset="0"/>
                <a:cs typeface="Times New Roman" panose="02020603050405020304" pitchFamily="18" charset="0"/>
              </a:rPr>
              <a:t>clkdiv</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Clock divider-</a:t>
            </a:r>
            <a:r>
              <a:rPr lang="zh-CN" altLang="en-US" sz="2000" b="0" dirty="0">
                <a:solidFill>
                  <a:schemeClr val="tx1"/>
                </a:solidFill>
                <a:latin typeface="Times New Roman" panose="02020603050405020304" pitchFamily="18" charset="0"/>
                <a:cs typeface="Times New Roman" panose="02020603050405020304" pitchFamily="18" charset="0"/>
              </a:rPr>
              <a:t>时钟分频器</a:t>
            </a:r>
          </a:p>
          <a:p>
            <a:pPr marL="0" indent="0">
              <a:spcBef>
                <a:spcPts val="0"/>
              </a:spcBef>
              <a:buNone/>
            </a:pP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always</a:t>
            </a:r>
            <a:r>
              <a:rPr lang="en-US" altLang="zh-CN" sz="2000" b="0" dirty="0">
                <a:solidFill>
                  <a:schemeClr val="tx1"/>
                </a:solidFill>
                <a:latin typeface="Times New Roman" panose="02020603050405020304" pitchFamily="18" charset="0"/>
                <a:cs typeface="Times New Roman" panose="02020603050405020304" pitchFamily="18" charset="0"/>
              </a:rPr>
              <a:t> @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 or</a:t>
            </a:r>
            <a:r>
              <a:rPr lang="en-US" altLang="zh-CN" sz="2000" b="0" dirty="0">
                <a:solidFill>
                  <a:srgbClr val="3E3EFC"/>
                </a:solidFill>
                <a:latin typeface="Times New Roman" panose="02020603050405020304" pitchFamily="18" charset="0"/>
                <a:cs typeface="Times New Roman" panose="02020603050405020304" pitchFamily="18" charset="0"/>
              </a:rPr>
              <a:t>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begin</a:t>
            </a: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if </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0;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else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+ 1'b1;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end</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dirty="0" err="1">
                <a:solidFill>
                  <a:srgbClr val="3E3EFC"/>
                </a:solidFill>
                <a:latin typeface="Times New Roman" panose="02020603050405020304" pitchFamily="18" charset="0"/>
                <a:cs typeface="Times New Roman" panose="02020603050405020304" pitchFamily="18" charset="0"/>
              </a:rPr>
              <a:t>endmodule</a:t>
            </a:r>
            <a:endParaRPr lang="zh-CN" altLang="en-US" sz="2000" dirty="0">
              <a:solidFill>
                <a:srgbClr val="3E3EFC"/>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580112" y="4149080"/>
            <a:ext cx="2345259" cy="1593006"/>
          </a:xfrm>
          <a:prstGeom prst="rect">
            <a:avLst/>
          </a:prstGeom>
        </p:spPr>
      </p:pic>
    </p:spTree>
    <p:extLst>
      <p:ext uri="{BB962C8B-B14F-4D97-AF65-F5344CB8AC3E}">
        <p14:creationId xmlns:p14="http://schemas.microsoft.com/office/powerpoint/2010/main" val="38128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接口物理映射：</a:t>
            </a:r>
            <a:r>
              <a:rPr lang="en-US" altLang="zh-CN" dirty="0">
                <a:latin typeface="Times New Roman" panose="02020603050405020304" pitchFamily="18" charset="0"/>
                <a:cs typeface="Times New Roman" panose="02020603050405020304" pitchFamily="18" charset="0"/>
              </a:rPr>
              <a:t>SWORD</a:t>
            </a:r>
            <a:r>
              <a:rPr lang="zh-CN" altLang="en-US" dirty="0"/>
              <a:t>主板</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23853" y="2204864"/>
            <a:ext cx="8656118" cy="3744416"/>
          </a:xfrm>
          <a:prstGeom prst="rect">
            <a:avLst/>
          </a:prstGeom>
        </p:spPr>
      </p:pic>
    </p:spTree>
    <p:extLst>
      <p:ext uri="{BB962C8B-B14F-4D97-AF65-F5344CB8AC3E}">
        <p14:creationId xmlns:p14="http://schemas.microsoft.com/office/powerpoint/2010/main" val="137950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12</a:t>
            </a:r>
            <a:r>
              <a:rPr lang="zh-CN" altLang="en-US" sz="2800" dirty="0">
                <a:solidFill>
                  <a:schemeClr val="tx1"/>
                </a:solidFill>
                <a:latin typeface="Times New Roman" panose="02020603050405020304" pitchFamily="18" charset="0"/>
                <a:cs typeface="Times New Roman" panose="02020603050405020304" pitchFamily="18" charset="0"/>
              </a:rPr>
              <a:t>位</a:t>
            </a:r>
            <a:r>
              <a:rPr lang="en-US" altLang="zh-CN" sz="2800" dirty="0">
                <a:solidFill>
                  <a:schemeClr val="tx1"/>
                </a:solidFill>
                <a:latin typeface="Times New Roman" panose="02020603050405020304" pitchFamily="18" charset="0"/>
                <a:cs typeface="Times New Roman" panose="02020603050405020304" pitchFamily="18" charset="0"/>
              </a:rPr>
              <a:t>VGA</a:t>
            </a:r>
            <a:r>
              <a:rPr lang="zh-CN" altLang="en-US" sz="2800" dirty="0">
                <a:solidFill>
                  <a:schemeClr val="tx1"/>
                </a:solidFill>
                <a:latin typeface="Times New Roman" panose="02020603050405020304" pitchFamily="18" charset="0"/>
                <a:cs typeface="Times New Roman" panose="02020603050405020304" pitchFamily="18" charset="0"/>
              </a:rPr>
              <a:t>接口（</a:t>
            </a:r>
            <a:r>
              <a:rPr lang="en-US" altLang="zh-CN" sz="2800" dirty="0">
                <a:solidFill>
                  <a:schemeClr val="tx1"/>
                </a:solidFill>
                <a:latin typeface="Times New Roman" panose="02020603050405020304" pitchFamily="18" charset="0"/>
                <a:cs typeface="Times New Roman" panose="02020603050405020304" pitchFamily="18" charset="0"/>
              </a:rPr>
              <a:t>RGB656</a:t>
            </a:r>
            <a:r>
              <a:rPr lang="zh-CN" altLang="en-US" sz="2800" dirty="0">
                <a:solidFill>
                  <a:schemeClr val="tx1"/>
                </a:solidFill>
                <a:latin typeface="Times New Roman" panose="02020603050405020304" pitchFamily="18" charset="0"/>
                <a:cs typeface="Times New Roman" panose="02020603050405020304" pitchFamily="18" charset="0"/>
              </a:rPr>
              <a:t>）</a:t>
            </a:r>
          </a:p>
        </p:txBody>
      </p:sp>
      <p:pic>
        <p:nvPicPr>
          <p:cNvPr id="6" name="图片 5"/>
          <p:cNvPicPr>
            <a:picLocks noChangeAspect="1"/>
          </p:cNvPicPr>
          <p:nvPr/>
        </p:nvPicPr>
        <p:blipFill>
          <a:blip r:embed="rId2"/>
          <a:stretch>
            <a:fillRect/>
          </a:stretch>
        </p:blipFill>
        <p:spPr>
          <a:xfrm>
            <a:off x="361206" y="2348879"/>
            <a:ext cx="4224139" cy="3717523"/>
          </a:xfrm>
          <a:prstGeom prst="rect">
            <a:avLst/>
          </a:prstGeom>
        </p:spPr>
      </p:pic>
      <p:sp>
        <p:nvSpPr>
          <p:cNvPr id="8" name="矩形 7"/>
          <p:cNvSpPr/>
          <p:nvPr/>
        </p:nvSpPr>
        <p:spPr>
          <a:xfrm>
            <a:off x="4662199" y="2715227"/>
            <a:ext cx="1261884" cy="369332"/>
          </a:xfrm>
          <a:prstGeom prst="rect">
            <a:avLst/>
          </a:prstGeom>
        </p:spPr>
        <p:txBody>
          <a:bodyPr wrap="none">
            <a:spAutoFit/>
          </a:bodyPr>
          <a:lstStyle/>
          <a:p>
            <a:r>
              <a:rPr lang="en-US" altLang="zh-CN" dirty="0"/>
              <a:t>Pin 1: Red</a:t>
            </a:r>
          </a:p>
        </p:txBody>
      </p:sp>
      <p:sp>
        <p:nvSpPr>
          <p:cNvPr id="9" name="矩形 8"/>
          <p:cNvSpPr/>
          <p:nvPr/>
        </p:nvSpPr>
        <p:spPr>
          <a:xfrm>
            <a:off x="4595921" y="3626331"/>
            <a:ext cx="1479892" cy="369332"/>
          </a:xfrm>
          <a:prstGeom prst="rect">
            <a:avLst/>
          </a:prstGeom>
        </p:spPr>
        <p:txBody>
          <a:bodyPr wrap="none">
            <a:spAutoFit/>
          </a:bodyPr>
          <a:lstStyle/>
          <a:p>
            <a:r>
              <a:rPr lang="en-US" altLang="zh-CN" dirty="0"/>
              <a:t>Pin 2: Green</a:t>
            </a:r>
          </a:p>
        </p:txBody>
      </p:sp>
      <p:sp>
        <p:nvSpPr>
          <p:cNvPr id="10" name="矩形 9"/>
          <p:cNvSpPr/>
          <p:nvPr/>
        </p:nvSpPr>
        <p:spPr>
          <a:xfrm>
            <a:off x="4589337" y="4531026"/>
            <a:ext cx="1300356" cy="369332"/>
          </a:xfrm>
          <a:prstGeom prst="rect">
            <a:avLst/>
          </a:prstGeom>
        </p:spPr>
        <p:txBody>
          <a:bodyPr wrap="none">
            <a:spAutoFit/>
          </a:bodyPr>
          <a:lstStyle/>
          <a:p>
            <a:r>
              <a:rPr lang="en-US" altLang="zh-CN" dirty="0"/>
              <a:t>Pin 3: Blue</a:t>
            </a:r>
          </a:p>
        </p:txBody>
      </p:sp>
      <p:sp>
        <p:nvSpPr>
          <p:cNvPr id="11" name="矩形 10"/>
          <p:cNvSpPr/>
          <p:nvPr/>
        </p:nvSpPr>
        <p:spPr>
          <a:xfrm>
            <a:off x="4582953" y="5297332"/>
            <a:ext cx="1287532" cy="646331"/>
          </a:xfrm>
          <a:prstGeom prst="rect">
            <a:avLst/>
          </a:prstGeom>
        </p:spPr>
        <p:txBody>
          <a:bodyPr wrap="none">
            <a:spAutoFit/>
          </a:bodyPr>
          <a:lstStyle/>
          <a:p>
            <a:r>
              <a:rPr lang="en-US" altLang="zh-CN" dirty="0"/>
              <a:t>Pin 13: HS</a:t>
            </a:r>
          </a:p>
          <a:p>
            <a:r>
              <a:rPr lang="en-US" altLang="zh-CN" dirty="0"/>
              <a:t>Pin 14: VS</a:t>
            </a:r>
          </a:p>
        </p:txBody>
      </p:sp>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744" y="1330528"/>
            <a:ext cx="2305050" cy="496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494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VGA</a:t>
            </a:r>
            <a:r>
              <a:rPr lang="zh-CN" altLang="en-US" dirty="0">
                <a:latin typeface="Times New Roman" panose="02020603050405020304" pitchFamily="18" charset="0"/>
                <a:cs typeface="Times New Roman" panose="02020603050405020304" pitchFamily="18" charset="0"/>
              </a:rPr>
              <a:t>驱动接口：</a:t>
            </a:r>
            <a:r>
              <a:rPr lang="zh-CN" altLang="en-US" sz="2800" b="0" dirty="0">
                <a:latin typeface="Times New Roman" panose="02020603050405020304" pitchFamily="18" charset="0"/>
                <a:cs typeface="Times New Roman" panose="02020603050405020304" pitchFamily="18" charset="0"/>
              </a:rPr>
              <a:t>根据李亚民教授代码修改</a:t>
            </a:r>
            <a:endParaRPr lang="zh-CN" altLang="en-US" sz="2800" b="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0832" y="1124744"/>
            <a:ext cx="8455968" cy="5276805"/>
          </a:xfrm>
          <a:prstGeom prst="rect">
            <a:avLst/>
          </a:prstGeom>
        </p:spPr>
      </p:pic>
      <p:sp>
        <p:nvSpPr>
          <p:cNvPr id="5" name="圆角矩形 4"/>
          <p:cNvSpPr/>
          <p:nvPr/>
        </p:nvSpPr>
        <p:spPr>
          <a:xfrm>
            <a:off x="683568" y="3356993"/>
            <a:ext cx="5904656" cy="115212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25607" y="3675551"/>
            <a:ext cx="1261884" cy="523220"/>
          </a:xfrm>
          <a:prstGeom prst="rect">
            <a:avLst/>
          </a:prstGeom>
          <a:noFill/>
        </p:spPr>
        <p:txBody>
          <a:bodyPr wrap="none" rtlCol="0">
            <a:spAutoFit/>
          </a:bodyPr>
          <a:lstStyle/>
          <a:p>
            <a:r>
              <a:rPr lang="zh-CN" altLang="en-US" sz="2800" b="1" dirty="0">
                <a:solidFill>
                  <a:srgbClr val="FF0000"/>
                </a:solidFill>
              </a:rPr>
              <a:t>行扫描</a:t>
            </a:r>
          </a:p>
        </p:txBody>
      </p:sp>
      <p:sp>
        <p:nvSpPr>
          <p:cNvPr id="7" name="圆角矩形 6"/>
          <p:cNvSpPr/>
          <p:nvPr/>
        </p:nvSpPr>
        <p:spPr>
          <a:xfrm>
            <a:off x="683568" y="4958529"/>
            <a:ext cx="5904656" cy="136815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33417" y="4958529"/>
            <a:ext cx="1266693" cy="523220"/>
          </a:xfrm>
          <a:prstGeom prst="rect">
            <a:avLst/>
          </a:prstGeom>
          <a:noFill/>
        </p:spPr>
        <p:txBody>
          <a:bodyPr wrap="none" rtlCol="0">
            <a:spAutoFit/>
          </a:bodyPr>
          <a:lstStyle/>
          <a:p>
            <a:r>
              <a:rPr lang="zh-CN" altLang="en-US" sz="2800" b="1" dirty="0">
                <a:solidFill>
                  <a:srgbClr val="FF0000"/>
                </a:solidFill>
              </a:rPr>
              <a:t>帧扫描</a:t>
            </a:r>
          </a:p>
        </p:txBody>
      </p:sp>
      <p:pic>
        <p:nvPicPr>
          <p:cNvPr id="9" name="图片 8"/>
          <p:cNvPicPr>
            <a:picLocks noChangeAspect="1"/>
          </p:cNvPicPr>
          <p:nvPr/>
        </p:nvPicPr>
        <p:blipFill>
          <a:blip r:embed="rId3"/>
          <a:stretch>
            <a:fillRect/>
          </a:stretch>
        </p:blipFill>
        <p:spPr>
          <a:xfrm>
            <a:off x="6732240" y="3861048"/>
            <a:ext cx="2262824" cy="1478300"/>
          </a:xfrm>
          <a:prstGeom prst="rect">
            <a:avLst/>
          </a:prstGeom>
        </p:spPr>
      </p:pic>
    </p:spTree>
    <p:extLst>
      <p:ext uri="{BB962C8B-B14F-4D97-AF65-F5344CB8AC3E}">
        <p14:creationId xmlns:p14="http://schemas.microsoft.com/office/powerpoint/2010/main" val="1358881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1268760"/>
            <a:ext cx="8150928" cy="4680520"/>
          </a:xfrm>
          <a:prstGeom prst="rect">
            <a:avLst/>
          </a:prstGeom>
        </p:spPr>
      </p:pic>
      <p:sp>
        <p:nvSpPr>
          <p:cNvPr id="5" name="圆角矩形 4"/>
          <p:cNvSpPr/>
          <p:nvPr/>
        </p:nvSpPr>
        <p:spPr>
          <a:xfrm>
            <a:off x="1115616" y="1484784"/>
            <a:ext cx="7430848" cy="172819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06036" y="2572162"/>
            <a:ext cx="2529860" cy="492443"/>
          </a:xfrm>
          <a:prstGeom prst="rect">
            <a:avLst/>
          </a:prstGeom>
          <a:noFill/>
        </p:spPr>
        <p:txBody>
          <a:bodyPr wrap="none" rtlCol="0">
            <a:spAutoFit/>
          </a:bodyPr>
          <a:lstStyle/>
          <a:p>
            <a:r>
              <a:rPr lang="zh-CN" altLang="en-US" sz="2600" b="1" dirty="0">
                <a:solidFill>
                  <a:srgbClr val="FF0000"/>
                </a:solidFill>
              </a:rPr>
              <a:t>像素地址与同步</a:t>
            </a:r>
          </a:p>
        </p:txBody>
      </p:sp>
      <p:sp>
        <p:nvSpPr>
          <p:cNvPr id="7" name="圆角矩形 6"/>
          <p:cNvSpPr/>
          <p:nvPr/>
        </p:nvSpPr>
        <p:spPr>
          <a:xfrm>
            <a:off x="1043608" y="3429000"/>
            <a:ext cx="7430848" cy="208823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092280" y="4782633"/>
            <a:ext cx="1422184" cy="461665"/>
          </a:xfrm>
          <a:prstGeom prst="rect">
            <a:avLst/>
          </a:prstGeom>
          <a:noFill/>
        </p:spPr>
        <p:txBody>
          <a:bodyPr wrap="none" rtlCol="0">
            <a:spAutoFit/>
          </a:bodyPr>
          <a:lstStyle/>
          <a:p>
            <a:r>
              <a:rPr lang="zh-CN" altLang="en-US" sz="2400" b="1" dirty="0">
                <a:solidFill>
                  <a:srgbClr val="FF0000"/>
                </a:solidFill>
              </a:rPr>
              <a:t>显示信号</a:t>
            </a:r>
          </a:p>
        </p:txBody>
      </p:sp>
      <p:sp>
        <p:nvSpPr>
          <p:cNvPr id="9" name="文本框 8"/>
          <p:cNvSpPr txBox="1"/>
          <p:nvPr/>
        </p:nvSpPr>
        <p:spPr>
          <a:xfrm>
            <a:off x="7038248" y="3543399"/>
            <a:ext cx="1422184" cy="461665"/>
          </a:xfrm>
          <a:prstGeom prst="rect">
            <a:avLst/>
          </a:prstGeom>
          <a:noFill/>
        </p:spPr>
        <p:txBody>
          <a:bodyPr wrap="none" rtlCol="0">
            <a:spAutoFit/>
          </a:bodyPr>
          <a:lstStyle/>
          <a:p>
            <a:r>
              <a:rPr lang="zh-CN" altLang="en-US" sz="2400" b="1" dirty="0">
                <a:solidFill>
                  <a:srgbClr val="FF0000"/>
                </a:solidFill>
              </a:rPr>
              <a:t>行列地址</a:t>
            </a:r>
          </a:p>
        </p:txBody>
      </p:sp>
      <p:sp>
        <p:nvSpPr>
          <p:cNvPr id="10" name="文本框 9"/>
          <p:cNvSpPr txBox="1"/>
          <p:nvPr/>
        </p:nvSpPr>
        <p:spPr>
          <a:xfrm>
            <a:off x="7092280" y="4190890"/>
            <a:ext cx="1422184" cy="461665"/>
          </a:xfrm>
          <a:prstGeom prst="rect">
            <a:avLst/>
          </a:prstGeom>
          <a:noFill/>
        </p:spPr>
        <p:txBody>
          <a:bodyPr wrap="none" rtlCol="0">
            <a:spAutoFit/>
          </a:bodyPr>
          <a:lstStyle/>
          <a:p>
            <a:r>
              <a:rPr lang="zh-CN" altLang="en-US" sz="2400" b="1" dirty="0">
                <a:solidFill>
                  <a:srgbClr val="FF0000"/>
                </a:solidFill>
              </a:rPr>
              <a:t>同步信号</a:t>
            </a:r>
          </a:p>
        </p:txBody>
      </p:sp>
      <p:sp>
        <p:nvSpPr>
          <p:cNvPr id="11" name="文本框 10"/>
          <p:cNvSpPr txBox="1"/>
          <p:nvPr/>
        </p:nvSpPr>
        <p:spPr>
          <a:xfrm>
            <a:off x="3079079" y="3951928"/>
            <a:ext cx="700833" cy="400110"/>
          </a:xfrm>
          <a:prstGeom prst="rect">
            <a:avLst/>
          </a:prstGeom>
          <a:noFill/>
        </p:spPr>
        <p:txBody>
          <a:bodyPr wrap="none" rtlCol="0">
            <a:spAutoFit/>
          </a:bodyPr>
          <a:lstStyle/>
          <a:p>
            <a:r>
              <a:rPr lang="zh-CN" altLang="en-US" sz="2000" b="1" dirty="0">
                <a:solidFill>
                  <a:srgbClr val="FF0000"/>
                </a:solidFill>
              </a:rPr>
              <a:t>正程</a:t>
            </a:r>
          </a:p>
        </p:txBody>
      </p:sp>
    </p:spTree>
    <p:extLst>
      <p:ext uri="{BB962C8B-B14F-4D97-AF65-F5344CB8AC3E}">
        <p14:creationId xmlns:p14="http://schemas.microsoft.com/office/powerpoint/2010/main" val="2954843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VGADEMO</a:t>
            </a:r>
            <a:r>
              <a:rPr lang="zh-CN" altLang="en-US" dirty="0">
                <a:latin typeface="Times New Roman" panose="02020603050405020304" pitchFamily="18" charset="0"/>
                <a:cs typeface="Times New Roman" panose="02020603050405020304" pitchFamily="18" charset="0"/>
              </a:rPr>
              <a:t>：屏幕显示圆</a:t>
            </a:r>
            <a:endParaRPr lang="zh-CN" altLang="en-US" dirty="0"/>
          </a:p>
        </p:txBody>
      </p:sp>
      <p:sp>
        <p:nvSpPr>
          <p:cNvPr id="3" name="内容占位符 2"/>
          <p:cNvSpPr>
            <a:spLocks noGrp="1"/>
          </p:cNvSpPr>
          <p:nvPr>
            <p:ph idx="1"/>
          </p:nvPr>
        </p:nvSpPr>
        <p:spPr>
          <a:xfrm>
            <a:off x="395536" y="1124744"/>
            <a:ext cx="8229600" cy="4968552"/>
          </a:xfrm>
        </p:spPr>
        <p:txBody>
          <a:bodyPr>
            <a:normAutofit/>
          </a:bodyPr>
          <a:lstStyle/>
          <a:p>
            <a:pPr>
              <a:spcBef>
                <a:spcPts val="0"/>
              </a:spcBef>
            </a:pPr>
            <a:r>
              <a:rPr lang="zh-CN" altLang="en-US" sz="2800" dirty="0">
                <a:solidFill>
                  <a:schemeClr val="tx1"/>
                </a:solidFill>
              </a:rPr>
              <a:t>屏幕显示实心圆</a:t>
            </a:r>
            <a:endParaRPr lang="en-US" altLang="zh-CN" sz="2800" dirty="0">
              <a:solidFill>
                <a:schemeClr val="tx1"/>
              </a:solidFill>
            </a:endParaRPr>
          </a:p>
          <a:p>
            <a:pPr lvl="1">
              <a:spcBef>
                <a:spcPts val="0"/>
              </a:spcBef>
            </a:pPr>
            <a:r>
              <a:rPr lang="zh-CN" altLang="en-US" sz="2400" b="0" dirty="0">
                <a:solidFill>
                  <a:schemeClr val="tx1"/>
                </a:solidFill>
                <a:latin typeface="+mn-ea"/>
                <a:ea typeface="+mn-ea"/>
              </a:rPr>
              <a:t>左下角的</a:t>
            </a:r>
            <a:r>
              <a:rPr lang="en-US" altLang="zh-CN" sz="2400" b="0" dirty="0">
                <a:solidFill>
                  <a:schemeClr val="tx1"/>
                </a:solidFill>
                <a:latin typeface="+mn-ea"/>
                <a:ea typeface="+mn-ea"/>
              </a:rPr>
              <a:t>6</a:t>
            </a:r>
            <a:r>
              <a:rPr lang="zh-CN" altLang="en-US" sz="2400" b="0" dirty="0">
                <a:solidFill>
                  <a:schemeClr val="tx1"/>
                </a:solidFill>
                <a:latin typeface="+mn-ea"/>
                <a:ea typeface="+mn-ea"/>
              </a:rPr>
              <a:t>个按钮控制上下左右</a:t>
            </a:r>
            <a:br>
              <a:rPr lang="en-US" altLang="zh-CN" sz="2400" b="0" dirty="0">
                <a:solidFill>
                  <a:schemeClr val="tx1"/>
                </a:solidFill>
                <a:latin typeface="+mn-ea"/>
                <a:ea typeface="+mn-ea"/>
              </a:rPr>
            </a:br>
            <a:r>
              <a:rPr lang="zh-CN" altLang="en-US" sz="2400" b="0" dirty="0">
                <a:solidFill>
                  <a:schemeClr val="tx1"/>
                </a:solidFill>
                <a:latin typeface="+mn-ea"/>
                <a:ea typeface="+mn-ea"/>
              </a:rPr>
              <a:t>和大小</a:t>
            </a:r>
            <a:endParaRPr lang="zh-CN" altLang="en-US" sz="2800" b="0" dirty="0">
              <a:solidFill>
                <a:schemeClr val="tx1"/>
              </a:solidFill>
              <a:latin typeface="+mn-ea"/>
              <a:ea typeface="+mn-ea"/>
            </a:endParaRPr>
          </a:p>
          <a:p>
            <a:pPr lvl="1">
              <a:spcBef>
                <a:spcPts val="0"/>
              </a:spcBef>
            </a:pPr>
            <a:r>
              <a:rPr lang="en-US" altLang="zh-CN" sz="2400" b="0" dirty="0">
                <a:solidFill>
                  <a:schemeClr val="tx1"/>
                </a:solidFill>
                <a:latin typeface="Times New Roman" panose="02020603050405020304" pitchFamily="18" charset="0"/>
                <a:cs typeface="Times New Roman" panose="02020603050405020304" pitchFamily="18" charset="0"/>
              </a:rPr>
              <a:t>SW</a:t>
            </a:r>
          </a:p>
          <a:p>
            <a:pPr lvl="2">
              <a:spcBef>
                <a:spcPts val="0"/>
              </a:spcBef>
            </a:pPr>
            <a:r>
              <a:rPr lang="en-US" altLang="zh-CN" sz="2000" dirty="0">
                <a:latin typeface="Times New Roman" panose="02020603050405020304" pitchFamily="18" charset="0"/>
                <a:cs typeface="Times New Roman" panose="02020603050405020304" pitchFamily="18" charset="0"/>
              </a:rPr>
              <a:t>SW[0]=1</a:t>
            </a:r>
            <a:r>
              <a:rPr lang="zh-CN" altLang="en-US" sz="2000" dirty="0">
                <a:latin typeface="Times New Roman" panose="02020603050405020304" pitchFamily="18" charset="0"/>
                <a:cs typeface="Times New Roman" panose="02020603050405020304" pitchFamily="18" charset="0"/>
              </a:rPr>
              <a:t>，七段码显示圆心坐标</a:t>
            </a:r>
            <a:endParaRPr lang="en-US" altLang="zh-CN" sz="2000" dirty="0">
              <a:latin typeface="Times New Roman" panose="02020603050405020304" pitchFamily="18" charset="0"/>
              <a:cs typeface="Times New Roman" panose="02020603050405020304" pitchFamily="18" charset="0"/>
            </a:endParaRPr>
          </a:p>
          <a:p>
            <a:pPr lvl="2">
              <a:spcBef>
                <a:spcPts val="0"/>
              </a:spcBef>
            </a:pPr>
            <a:r>
              <a:rPr lang="en-US" altLang="zh-CN" sz="2000" dirty="0">
                <a:latin typeface="Times New Roman" panose="02020603050405020304" pitchFamily="18" charset="0"/>
                <a:cs typeface="Times New Roman" panose="02020603050405020304" pitchFamily="18" charset="0"/>
              </a:rPr>
              <a:t>SW[12:1] </a:t>
            </a:r>
            <a:r>
              <a:rPr lang="zh-CN" altLang="en-US" sz="2000" b="0" dirty="0">
                <a:solidFill>
                  <a:schemeClr val="tx1"/>
                </a:solidFill>
                <a:latin typeface="+mn-ea"/>
                <a:ea typeface="+mn-ea"/>
              </a:rPr>
              <a:t>控制</a:t>
            </a:r>
            <a:r>
              <a:rPr lang="zh-CN" altLang="en-US" sz="2000" dirty="0"/>
              <a:t>圆颜色</a:t>
            </a:r>
            <a:r>
              <a:rPr lang="en-US" altLang="zh-CN" sz="2000" dirty="0"/>
              <a:t>(</a:t>
            </a:r>
            <a:r>
              <a:rPr lang="en-US" altLang="zh-CN" sz="2000" b="0" dirty="0">
                <a:solidFill>
                  <a:schemeClr val="tx1"/>
                </a:solidFill>
                <a:latin typeface="Times New Roman" panose="02020603050405020304" pitchFamily="18" charset="0"/>
                <a:cs typeface="Times New Roman" panose="02020603050405020304" pitchFamily="18" charset="0"/>
              </a:rPr>
              <a:t>R</a:t>
            </a:r>
            <a:r>
              <a:rPr lang="zh-CN" altLang="en-US" sz="2000" b="0" dirty="0">
                <a:solidFill>
                  <a:schemeClr val="tx1"/>
                </a:solidFill>
                <a:latin typeface="Times New Roman" panose="02020603050405020304" pitchFamily="18" charset="0"/>
                <a:cs typeface="Times New Roman" panose="02020603050405020304" pitchFamily="18" charset="0"/>
              </a:rPr>
              <a:t>、</a:t>
            </a:r>
            <a:r>
              <a:rPr lang="en-US" altLang="zh-CN" sz="2000" b="0" dirty="0">
                <a:solidFill>
                  <a:schemeClr val="tx1"/>
                </a:solidFill>
                <a:latin typeface="Times New Roman" panose="02020603050405020304" pitchFamily="18" charset="0"/>
                <a:cs typeface="Times New Roman" panose="02020603050405020304" pitchFamily="18" charset="0"/>
              </a:rPr>
              <a:t>G</a:t>
            </a:r>
            <a:r>
              <a:rPr lang="zh-CN" altLang="en-US" sz="2000" b="0" dirty="0">
                <a:solidFill>
                  <a:schemeClr val="tx1"/>
                </a:solidFill>
                <a:latin typeface="Times New Roman" panose="02020603050405020304" pitchFamily="18" charset="0"/>
                <a:cs typeface="Times New Roman" panose="02020603050405020304" pitchFamily="18" charset="0"/>
              </a:rPr>
              <a:t>、</a:t>
            </a:r>
            <a:r>
              <a:rPr lang="en-US" altLang="zh-CN" sz="2000" b="0" dirty="0">
                <a:solidFill>
                  <a:schemeClr val="tx1"/>
                </a:solidFill>
                <a:latin typeface="Times New Roman" panose="02020603050405020304" pitchFamily="18" charset="0"/>
                <a:cs typeface="Times New Roman" panose="02020603050405020304" pitchFamily="18" charset="0"/>
              </a:rPr>
              <a:t>B)</a:t>
            </a:r>
            <a:r>
              <a:rPr lang="zh-CN" altLang="en-US" sz="2000" b="0" dirty="0">
                <a:solidFill>
                  <a:schemeClr val="tx1"/>
                </a:solidFill>
                <a:latin typeface="+mn-ea"/>
                <a:ea typeface="+mn-ea"/>
              </a:rPr>
              <a:t>全低为黑色</a:t>
            </a:r>
            <a:endParaRPr lang="en-US" altLang="zh-CN" sz="2000" b="0" dirty="0">
              <a:solidFill>
                <a:schemeClr val="tx1"/>
              </a:solidFill>
              <a:latin typeface="+mn-ea"/>
              <a:ea typeface="+mn-ea"/>
            </a:endParaRPr>
          </a:p>
          <a:p>
            <a:pPr lvl="2">
              <a:spcBef>
                <a:spcPts val="0"/>
              </a:spcBef>
            </a:pPr>
            <a:r>
              <a:rPr lang="en-US" altLang="zh-CN" sz="2000" dirty="0">
                <a:latin typeface="Times New Roman" panose="02020603050405020304" pitchFamily="18" charset="0"/>
                <a:cs typeface="Times New Roman" panose="02020603050405020304" pitchFamily="18" charset="0"/>
              </a:rPr>
              <a:t>SW[14]</a:t>
            </a:r>
            <a:r>
              <a:rPr lang="zh-CN" altLang="en-US" sz="2000" dirty="0">
                <a:latin typeface="Times New Roman" panose="02020603050405020304" pitchFamily="18" charset="0"/>
                <a:cs typeface="Times New Roman" panose="02020603050405020304" pitchFamily="18" charset="0"/>
              </a:rPr>
              <a:t>控制</a:t>
            </a:r>
            <a:r>
              <a:rPr lang="zh-CN" altLang="en-US" sz="2000" b="0" dirty="0">
                <a:solidFill>
                  <a:schemeClr val="tx1"/>
                </a:solidFill>
                <a:latin typeface="+mn-ea"/>
                <a:ea typeface="+mn-ea"/>
              </a:rPr>
              <a:t>背景色：</a:t>
            </a:r>
            <a:endParaRPr lang="en-US" altLang="zh-CN" sz="2000" b="0" dirty="0">
              <a:solidFill>
                <a:schemeClr val="tx1"/>
              </a:solidFill>
              <a:latin typeface="+mn-ea"/>
              <a:ea typeface="+mn-ea"/>
            </a:endParaRPr>
          </a:p>
          <a:p>
            <a:pPr lvl="3">
              <a:spcBef>
                <a:spcPts val="0"/>
              </a:spcBef>
            </a:pPr>
            <a:r>
              <a:rPr lang="en-US" altLang="zh-CN" b="0" dirty="0">
                <a:solidFill>
                  <a:schemeClr val="tx1"/>
                </a:solidFill>
                <a:latin typeface="Times New Roman" panose="02020603050405020304" pitchFamily="18" charset="0"/>
                <a:cs typeface="Times New Roman" panose="02020603050405020304" pitchFamily="18" charset="0"/>
              </a:rPr>
              <a:t>SW[14]=0</a:t>
            </a:r>
            <a:r>
              <a:rPr lang="zh-CN" altLang="en-US" dirty="0">
                <a:latin typeface="Times New Roman" panose="02020603050405020304" pitchFamily="18" charset="0"/>
                <a:cs typeface="Times New Roman" panose="02020603050405020304" pitchFamily="18" charset="0"/>
              </a:rPr>
              <a:t>白色，</a:t>
            </a:r>
            <a:r>
              <a:rPr lang="en-US" altLang="zh-CN" dirty="0">
                <a:latin typeface="Times New Roman" panose="02020603050405020304" pitchFamily="18" charset="0"/>
                <a:cs typeface="Times New Roman" panose="02020603050405020304" pitchFamily="18" charset="0"/>
              </a:rPr>
              <a:t> SW[14]=1</a:t>
            </a:r>
            <a:r>
              <a:rPr lang="zh-CN" altLang="en-US" dirty="0">
                <a:latin typeface="Times New Roman" panose="02020603050405020304" pitchFamily="18" charset="0"/>
                <a:cs typeface="Times New Roman" panose="02020603050405020304" pitchFamily="18" charset="0"/>
              </a:rPr>
              <a:t>花屏</a:t>
            </a:r>
            <a:endParaRPr lang="zh-CN" altLang="en-US" b="0"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800" b="0" dirty="0">
              <a:solidFill>
                <a:schemeClr val="tx1"/>
              </a:solidFill>
              <a:latin typeface="+mn-ea"/>
              <a:ea typeface="+mn-ea"/>
            </a:endParaRPr>
          </a:p>
        </p:txBody>
      </p:sp>
      <p:pic>
        <p:nvPicPr>
          <p:cNvPr id="4" name="图片 3"/>
          <p:cNvPicPr>
            <a:picLocks noChangeAspect="1"/>
          </p:cNvPicPr>
          <p:nvPr/>
        </p:nvPicPr>
        <p:blipFill>
          <a:blip r:embed="rId2"/>
          <a:stretch>
            <a:fillRect/>
          </a:stretch>
        </p:blipFill>
        <p:spPr>
          <a:xfrm>
            <a:off x="5796135" y="3498429"/>
            <a:ext cx="3147553" cy="2810891"/>
          </a:xfrm>
          <a:prstGeom prst="rect">
            <a:avLst/>
          </a:prstGeom>
        </p:spPr>
      </p:pic>
    </p:spTree>
    <p:extLst>
      <p:ext uri="{BB962C8B-B14F-4D97-AF65-F5344CB8AC3E}">
        <p14:creationId xmlns:p14="http://schemas.microsoft.com/office/powerpoint/2010/main" val="256635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a:bodyPr>
          <a:lstStyle/>
          <a:p>
            <a:r>
              <a:rPr lang="en-US" altLang="zh-CN" dirty="0">
                <a:latin typeface="Times New Roman" panose="02020603050405020304" pitchFamily="18" charset="0"/>
                <a:cs typeface="Times New Roman" panose="02020603050405020304" pitchFamily="18" charset="0"/>
              </a:rPr>
              <a:t>Sword</a:t>
            </a:r>
            <a:r>
              <a:rPr lang="zh-CN" altLang="en-US" dirty="0"/>
              <a:t>平台板级资源说明</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242350671"/>
              </p:ext>
            </p:extLst>
          </p:nvPr>
        </p:nvGraphicFramePr>
        <p:xfrm>
          <a:off x="467543" y="1052736"/>
          <a:ext cx="7920881" cy="3017520"/>
        </p:xfrm>
        <a:graphic>
          <a:graphicData uri="http://schemas.openxmlformats.org/drawingml/2006/table">
            <a:tbl>
              <a:tblPr firstRow="1" firstCol="1" bandRow="1">
                <a:tableStyleId>{5C22544A-7EE6-4342-B048-85BDC9FD1C3A}</a:tableStyleId>
              </a:tblPr>
              <a:tblGrid>
                <a:gridCol w="822387">
                  <a:extLst>
                    <a:ext uri="{9D8B030D-6E8A-4147-A177-3AD203B41FA5}">
                      <a16:colId xmlns:a16="http://schemas.microsoft.com/office/drawing/2014/main" val="20000"/>
                    </a:ext>
                  </a:extLst>
                </a:gridCol>
                <a:gridCol w="3138557">
                  <a:extLst>
                    <a:ext uri="{9D8B030D-6E8A-4147-A177-3AD203B41FA5}">
                      <a16:colId xmlns:a16="http://schemas.microsoft.com/office/drawing/2014/main" val="20001"/>
                    </a:ext>
                  </a:extLst>
                </a:gridCol>
                <a:gridCol w="821380">
                  <a:extLst>
                    <a:ext uri="{9D8B030D-6E8A-4147-A177-3AD203B41FA5}">
                      <a16:colId xmlns:a16="http://schemas.microsoft.com/office/drawing/2014/main" val="20002"/>
                    </a:ext>
                  </a:extLst>
                </a:gridCol>
                <a:gridCol w="3138557">
                  <a:extLst>
                    <a:ext uri="{9D8B030D-6E8A-4147-A177-3AD203B41FA5}">
                      <a16:colId xmlns:a16="http://schemas.microsoft.com/office/drawing/2014/main" val="20003"/>
                    </a:ext>
                  </a:extLst>
                </a:gridCol>
              </a:tblGrid>
              <a:tr h="0">
                <a:tc>
                  <a:txBody>
                    <a:bodyPr/>
                    <a:lstStyle/>
                    <a:p>
                      <a:pPr algn="ctr">
                        <a:spcAft>
                          <a:spcPts val="0"/>
                        </a:spcAft>
                      </a:pPr>
                      <a:r>
                        <a:rPr lang="zh-CN" sz="1800" dirty="0">
                          <a:effectLst/>
                        </a:rPr>
                        <a:t>编号</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编号</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ctr">
                        <a:spcAft>
                          <a:spcPts val="0"/>
                        </a:spcAft>
                      </a:pPr>
                      <a:r>
                        <a:rPr lang="en-US" sz="1800" dirty="0">
                          <a:effectLst/>
                        </a:rPr>
                        <a:t>1</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XC7K160T</a:t>
                      </a:r>
                      <a:r>
                        <a:rPr lang="en-US" altLang="zh-CN" sz="1800" dirty="0">
                          <a:effectLst/>
                        </a:rPr>
                        <a:t>/325T</a:t>
                      </a:r>
                      <a:r>
                        <a:rPr lang="en-US" sz="1800" dirty="0">
                          <a:effectLst/>
                        </a:rPr>
                        <a:t>-1FFG676C</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10M/100M/1000M</a:t>
                      </a:r>
                      <a:r>
                        <a:rPr lang="zh-CN" sz="1800">
                          <a:effectLst/>
                        </a:rPr>
                        <a:t>以太网</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0">
                <a:tc>
                  <a:txBody>
                    <a:bodyPr/>
                    <a:lstStyle/>
                    <a:p>
                      <a:pPr algn="ctr">
                        <a:spcAft>
                          <a:spcPts val="0"/>
                        </a:spcAft>
                      </a:pPr>
                      <a:r>
                        <a:rPr lang="en-US" sz="1800">
                          <a:effectLst/>
                        </a:rPr>
                        <a:t>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电源输入及开关</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12</a:t>
                      </a:r>
                      <a:r>
                        <a:rPr lang="zh-CN" sz="1800">
                          <a:effectLst/>
                        </a:rPr>
                        <a:t>位色</a:t>
                      </a:r>
                      <a:r>
                        <a:rPr lang="en-US" sz="1800">
                          <a:effectLst/>
                        </a:rPr>
                        <a:t>VGA</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0">
                <a:tc>
                  <a:txBody>
                    <a:bodyPr/>
                    <a:lstStyle/>
                    <a:p>
                      <a:pPr algn="ctr">
                        <a:spcAft>
                          <a:spcPts val="0"/>
                        </a:spcAft>
                      </a:pPr>
                      <a:r>
                        <a:rPr lang="en-US" sz="1800">
                          <a:effectLst/>
                        </a:rPr>
                        <a:t>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GPIO</a:t>
                      </a:r>
                      <a:r>
                        <a:rPr lang="zh-CN" sz="1800" dirty="0">
                          <a:effectLst/>
                        </a:rPr>
                        <a:t>（包括按键、拨码开关、</a:t>
                      </a:r>
                      <a:r>
                        <a:rPr lang="en-US" sz="1800" dirty="0">
                          <a:effectLst/>
                        </a:rPr>
                        <a:t>LED</a:t>
                      </a:r>
                      <a:r>
                        <a:rPr lang="zh-CN" sz="1800" dirty="0">
                          <a:effectLst/>
                        </a:rPr>
                        <a:t>和</a:t>
                      </a:r>
                      <a:r>
                        <a:rPr lang="en-US" sz="1800" dirty="0">
                          <a:effectLst/>
                        </a:rPr>
                        <a:t>7</a:t>
                      </a:r>
                      <a:r>
                        <a:rPr lang="zh-CN" sz="1800" dirty="0">
                          <a:effectLst/>
                        </a:rPr>
                        <a:t>段数码管）</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HDMI</a:t>
                      </a:r>
                      <a:r>
                        <a:rPr lang="zh-CN" sz="1800" dirty="0">
                          <a:effectLst/>
                        </a:rPr>
                        <a:t>输入（上）</a:t>
                      </a:r>
                    </a:p>
                    <a:p>
                      <a:pPr>
                        <a:spcAft>
                          <a:spcPts val="0"/>
                        </a:spcAft>
                      </a:pPr>
                      <a:r>
                        <a:rPr lang="en-US" sz="1800" dirty="0">
                          <a:effectLst/>
                        </a:rPr>
                        <a:t>HDMI</a:t>
                      </a:r>
                      <a:r>
                        <a:rPr lang="zh-CN" sz="1800" dirty="0">
                          <a:effectLst/>
                        </a:rPr>
                        <a:t>输出（下）</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0">
                <a:tc>
                  <a:txBody>
                    <a:bodyPr/>
                    <a:lstStyle/>
                    <a:p>
                      <a:pPr algn="ctr">
                        <a:spcAft>
                          <a:spcPts val="0"/>
                        </a:spcAft>
                      </a:pPr>
                      <a:r>
                        <a:rPr lang="en-US" sz="1800">
                          <a:effectLst/>
                        </a:rPr>
                        <a:t>4</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SRAM</a:t>
                      </a:r>
                      <a:r>
                        <a:rPr lang="zh-CN" sz="1800" dirty="0">
                          <a:effectLst/>
                        </a:rPr>
                        <a:t>静态存储器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FPGA</a:t>
                      </a:r>
                      <a:r>
                        <a:rPr lang="zh-CN" sz="1800">
                          <a:effectLst/>
                        </a:rPr>
                        <a:t>配置（</a:t>
                      </a:r>
                      <a:r>
                        <a:rPr lang="en-US" sz="1800">
                          <a:effectLst/>
                        </a:rPr>
                        <a:t>USB-JTAG</a:t>
                      </a:r>
                      <a:r>
                        <a:rPr lang="zh-CN" sz="1800">
                          <a:effectLst/>
                        </a:rPr>
                        <a: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0">
                <a:tc>
                  <a:txBody>
                    <a:bodyPr/>
                    <a:lstStyle/>
                    <a:p>
                      <a:pPr algn="ctr">
                        <a:spcAft>
                          <a:spcPts val="0"/>
                        </a:spcAft>
                      </a:pPr>
                      <a:r>
                        <a:rPr lang="en-US" sz="1800">
                          <a:effectLst/>
                        </a:rPr>
                        <a:t>5</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DDR3 SDRAM</a:t>
                      </a:r>
                      <a:r>
                        <a:rPr lang="zh-CN" sz="1800" dirty="0">
                          <a:effectLst/>
                        </a:rPr>
                        <a:t>动态存储器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14</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Pmod™</a:t>
                      </a:r>
                      <a:r>
                        <a:rPr lang="zh-CN" sz="1800">
                          <a:effectLst/>
                        </a:rPr>
                        <a:t>扩展口</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0">
                <a:tc>
                  <a:txBody>
                    <a:bodyPr/>
                    <a:lstStyle/>
                    <a:p>
                      <a:pPr algn="ctr">
                        <a:spcAft>
                          <a:spcPts val="0"/>
                        </a:spcAft>
                      </a:pPr>
                      <a:r>
                        <a:rPr lang="en-US" sz="1800">
                          <a:effectLst/>
                        </a:rPr>
                        <a:t>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NOR </a:t>
                      </a:r>
                      <a:r>
                        <a:rPr lang="zh-CN" sz="1800">
                          <a:effectLst/>
                        </a:rPr>
                        <a:t>型并行闪存</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15</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SFP+</a:t>
                      </a:r>
                      <a:r>
                        <a:rPr lang="zh-CN" sz="1800" dirty="0">
                          <a:effectLst/>
                        </a:rPr>
                        <a:t>光模块接口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0">
                <a:tc>
                  <a:txBody>
                    <a:bodyPr/>
                    <a:lstStyle/>
                    <a:p>
                      <a:pPr algn="ctr">
                        <a:spcAft>
                          <a:spcPts val="0"/>
                        </a:spcAft>
                      </a:pPr>
                      <a:r>
                        <a:rPr lang="en-US" sz="1800">
                          <a:effectLst/>
                        </a:rPr>
                        <a:t>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RS232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16,</a:t>
                      </a:r>
                      <a:r>
                        <a:rPr lang="en-US" altLang="zh-CN" sz="1800" dirty="0">
                          <a:effectLst/>
                        </a:rPr>
                        <a:t>18</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FPGA</a:t>
                      </a:r>
                      <a:r>
                        <a:rPr lang="en-US" altLang="zh-CN" sz="1800" baseline="0" dirty="0">
                          <a:effectLst/>
                          <a:latin typeface="Arial" panose="020B0604020202020204" pitchFamily="34" charset="0"/>
                          <a:ea typeface="宋体" panose="02010600030101010101" pitchFamily="2" charset="-122"/>
                          <a:cs typeface="Times New Roman" panose="02020603050405020304" pitchFamily="18" charset="0"/>
                        </a:rPr>
                        <a:t> </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PRG</a:t>
                      </a: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a:t>
                      </a:r>
                      <a:r>
                        <a:rPr lang="en-US" altLang="zh-CN" sz="1800" dirty="0">
                          <a:effectLst/>
                          <a:latin typeface="Arial" panose="020B0604020202020204" pitchFamily="34" charset="0"/>
                          <a:ea typeface="+mn-ea"/>
                          <a:cs typeface="Times New Roman" panose="02020603050405020304" pitchFamily="18" charset="0"/>
                        </a:rPr>
                        <a:t>USER</a:t>
                      </a:r>
                      <a:r>
                        <a:rPr lang="en-US" altLang="zh-CN" sz="1800" baseline="0" dirty="0">
                          <a:effectLst/>
                          <a:latin typeface="Arial" panose="020B0604020202020204" pitchFamily="34" charset="0"/>
                          <a:ea typeface="+mn-ea"/>
                          <a:cs typeface="Times New Roman" panose="02020603050405020304" pitchFamily="18" charset="0"/>
                        </a:rPr>
                        <a:t> </a:t>
                      </a:r>
                      <a:r>
                        <a:rPr lang="en-US" altLang="zh-CN" sz="1800" dirty="0">
                          <a:effectLst/>
                          <a:latin typeface="Arial" panose="020B0604020202020204" pitchFamily="34" charset="0"/>
                          <a:ea typeface="+mn-ea"/>
                          <a:cs typeface="Times New Roman" panose="02020603050405020304" pitchFamily="18" charset="0"/>
                        </a:rPr>
                        <a:t>RESET</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0">
                <a:tc>
                  <a:txBody>
                    <a:bodyPr/>
                    <a:lstStyle/>
                    <a:p>
                      <a:pPr algn="ctr">
                        <a:spcAft>
                          <a:spcPts val="0"/>
                        </a:spcAft>
                      </a:pPr>
                      <a:r>
                        <a:rPr lang="en-US" sz="1800" dirty="0">
                          <a:effectLst/>
                        </a:rPr>
                        <a:t>8</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MicroSD</a:t>
                      </a:r>
                      <a:r>
                        <a:rPr lang="zh-CN" sz="1800">
                          <a:effectLst/>
                        </a:rPr>
                        <a:t>卡槽</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17</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麦克风输入和单声道耳机接口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0">
                <a:tc>
                  <a:txBody>
                    <a:bodyPr/>
                    <a:lstStyle/>
                    <a:p>
                      <a:pPr algn="ctr">
                        <a:spcAft>
                          <a:spcPts val="0"/>
                        </a:spcAft>
                      </a:pPr>
                      <a:r>
                        <a:rPr lang="en-US" sz="1800">
                          <a:effectLst/>
                        </a:rPr>
                        <a:t>9</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USB-OTG</a:t>
                      </a:r>
                      <a:r>
                        <a:rPr lang="zh-CN" sz="1800">
                          <a:effectLst/>
                        </a:rPr>
                        <a:t>、</a:t>
                      </a:r>
                      <a:r>
                        <a:rPr lang="en-US" sz="1800">
                          <a:effectLst/>
                        </a:rPr>
                        <a:t>USB-HID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19</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PCIe</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874692812"/>
              </p:ext>
            </p:extLst>
          </p:nvPr>
        </p:nvGraphicFramePr>
        <p:xfrm>
          <a:off x="467544" y="4114760"/>
          <a:ext cx="7920880" cy="2194560"/>
        </p:xfrm>
        <a:graphic>
          <a:graphicData uri="http://schemas.openxmlformats.org/drawingml/2006/table">
            <a:tbl>
              <a:tblPr firstRow="1" firstCol="1" bandRow="1">
                <a:tableStyleId>{5C22544A-7EE6-4342-B048-85BDC9FD1C3A}</a:tableStyleId>
              </a:tblPr>
              <a:tblGrid>
                <a:gridCol w="2380934">
                  <a:extLst>
                    <a:ext uri="{9D8B030D-6E8A-4147-A177-3AD203B41FA5}">
                      <a16:colId xmlns:a16="http://schemas.microsoft.com/office/drawing/2014/main" val="20000"/>
                    </a:ext>
                  </a:extLst>
                </a:gridCol>
                <a:gridCol w="1160147">
                  <a:extLst>
                    <a:ext uri="{9D8B030D-6E8A-4147-A177-3AD203B41FA5}">
                      <a16:colId xmlns:a16="http://schemas.microsoft.com/office/drawing/2014/main" val="20001"/>
                    </a:ext>
                  </a:extLst>
                </a:gridCol>
                <a:gridCol w="1859519">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0">
                <a:tc>
                  <a:txBody>
                    <a:bodyPr/>
                    <a:lstStyle/>
                    <a:p>
                      <a:pPr algn="ctr">
                        <a:spcAft>
                          <a:spcPts val="0"/>
                        </a:spcAft>
                      </a:pPr>
                      <a:r>
                        <a:rPr lang="en-US" altLang="zh-CN" sz="1800" dirty="0">
                          <a:effectLst/>
                        </a:rPr>
                        <a:t>FPGA</a:t>
                      </a:r>
                      <a:r>
                        <a:rPr lang="en-US" sz="1800" dirty="0">
                          <a:effectLst/>
                        </a:rPr>
                        <a:t> </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XC7K70T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XC7K</a:t>
                      </a:r>
                      <a:r>
                        <a:rPr lang="en-US" altLang="zh-CN" sz="1800" dirty="0">
                          <a:effectLst/>
                        </a:rPr>
                        <a:t>325</a:t>
                      </a:r>
                      <a:r>
                        <a:rPr lang="en-US" sz="1800" dirty="0">
                          <a:effectLst/>
                        </a:rPr>
                        <a:t>T</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XC7K325T(SWORD)</a:t>
                      </a:r>
                    </a:p>
                  </a:txBody>
                  <a:tcPr marL="68580" marR="68580" marT="0" marB="0" anchor="ctr"/>
                </a:tc>
                <a:extLst>
                  <a:ext uri="{0D108BD9-81ED-4DB2-BD59-A6C34878D82A}">
                    <a16:rowId xmlns:a16="http://schemas.microsoft.com/office/drawing/2014/main" val="10000"/>
                  </a:ext>
                </a:extLst>
              </a:tr>
              <a:tr h="0">
                <a:tc>
                  <a:txBody>
                    <a:bodyPr/>
                    <a:lstStyle/>
                    <a:p>
                      <a:pPr algn="l">
                        <a:spcAft>
                          <a:spcPts val="0"/>
                        </a:spcAft>
                      </a:pPr>
                      <a:r>
                        <a:rPr lang="en-US" sz="1800" dirty="0">
                          <a:effectLst/>
                        </a:rPr>
                        <a:t>Logic Cells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65,600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a:effectLst/>
                        </a:rPr>
                        <a:t>162,240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326,080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0">
                <a:tc>
                  <a:txBody>
                    <a:bodyPr/>
                    <a:lstStyle/>
                    <a:p>
                      <a:pPr algn="l">
                        <a:spcAft>
                          <a:spcPts val="0"/>
                        </a:spcAft>
                      </a:pPr>
                      <a:r>
                        <a:rPr lang="en-US" sz="1800" dirty="0" err="1">
                          <a:effectLst/>
                        </a:rPr>
                        <a:t>BlockRAM</a:t>
                      </a:r>
                      <a:r>
                        <a:rPr lang="en-US" sz="1800" dirty="0">
                          <a:effectLst/>
                        </a:rPr>
                        <a:t> (Kb)</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4,860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a:effectLst/>
                        </a:rPr>
                        <a:t>11,700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16,020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0">
                <a:tc>
                  <a:txBody>
                    <a:bodyPr/>
                    <a:lstStyle/>
                    <a:p>
                      <a:pPr algn="l">
                        <a:spcAft>
                          <a:spcPts val="0"/>
                        </a:spcAft>
                      </a:pPr>
                      <a:r>
                        <a:rPr lang="en-US" sz="1800" dirty="0">
                          <a:effectLst/>
                        </a:rPr>
                        <a:t>DSP Slices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240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a:effectLst/>
                        </a:rPr>
                        <a:t>600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840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0">
                <a:tc>
                  <a:txBody>
                    <a:bodyPr/>
                    <a:lstStyle/>
                    <a:p>
                      <a:pPr algn="l">
                        <a:spcAft>
                          <a:spcPts val="0"/>
                        </a:spcAft>
                      </a:pPr>
                      <a:r>
                        <a:rPr lang="en-US" sz="1800" dirty="0" err="1">
                          <a:effectLst/>
                        </a:rPr>
                        <a:t>PCIe</a:t>
                      </a:r>
                      <a:r>
                        <a:rPr lang="en-US" sz="1800" dirty="0">
                          <a:effectLst/>
                        </a:rPr>
                        <a:t>® Gen2 Blocks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a:effectLst/>
                        </a:rPr>
                        <a:t>1</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0">
                <a:tc>
                  <a:txBody>
                    <a:bodyPr/>
                    <a:lstStyle/>
                    <a:p>
                      <a:pPr algn="l">
                        <a:spcAft>
                          <a:spcPts val="0"/>
                        </a:spcAft>
                      </a:pPr>
                      <a:r>
                        <a:rPr lang="en-US" sz="1800" dirty="0">
                          <a:effectLst/>
                        </a:rPr>
                        <a:t>GTX Transceivers</a:t>
                      </a:r>
                      <a:br>
                        <a:rPr lang="en-US" sz="1800" dirty="0">
                          <a:effectLst/>
                        </a:rPr>
                      </a:br>
                      <a:r>
                        <a:rPr lang="en-US" sz="1800" dirty="0">
                          <a:effectLst/>
                        </a:rPr>
                        <a:t>(12.5 Gb/s Max Rate)</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a:effectLst/>
                        </a:rPr>
                        <a:t>8</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0">
                <a:tc>
                  <a:txBody>
                    <a:bodyPr/>
                    <a:lstStyle/>
                    <a:p>
                      <a:pPr algn="l">
                        <a:spcAft>
                          <a:spcPts val="0"/>
                        </a:spcAft>
                      </a:pPr>
                      <a:r>
                        <a:rPr lang="en-US" sz="1800" dirty="0">
                          <a:effectLst/>
                        </a:rPr>
                        <a:t>I/O Pins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300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400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500</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
        <p:nvSpPr>
          <p:cNvPr id="8" name="圆角矩形 7"/>
          <p:cNvSpPr/>
          <p:nvPr/>
        </p:nvSpPr>
        <p:spPr>
          <a:xfrm>
            <a:off x="5940152" y="4114760"/>
            <a:ext cx="2448272"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Tree>
    <p:extLst>
      <p:ext uri="{BB962C8B-B14F-4D97-AF65-F5344CB8AC3E}">
        <p14:creationId xmlns:p14="http://schemas.microsoft.com/office/powerpoint/2010/main" val="730647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增加</a:t>
            </a:r>
            <a:r>
              <a:rPr lang="en-US" altLang="zh-CN" dirty="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7200" y="1070992"/>
            <a:ext cx="8393539" cy="5166320"/>
          </a:xfrm>
          <a:prstGeom prst="rect">
            <a:avLst/>
          </a:prstGeom>
        </p:spPr>
      </p:pic>
      <p:sp>
        <p:nvSpPr>
          <p:cNvPr id="5" name="椭圆 4"/>
          <p:cNvSpPr/>
          <p:nvPr/>
        </p:nvSpPr>
        <p:spPr>
          <a:xfrm>
            <a:off x="2627784" y="2780928"/>
            <a:ext cx="79208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44208" y="2987808"/>
            <a:ext cx="100811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79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VGADEMO</a:t>
            </a:r>
            <a:r>
              <a:rPr lang="zh-CN" altLang="en-US" dirty="0">
                <a:latin typeface="Times New Roman" panose="02020603050405020304" pitchFamily="18" charset="0"/>
                <a:cs typeface="Times New Roman" panose="02020603050405020304" pitchFamily="18" charset="0"/>
              </a:rPr>
              <a:t>：参考代码</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1196752"/>
            <a:ext cx="7909122" cy="4908199"/>
          </a:xfrm>
          <a:prstGeom prst="rect">
            <a:avLst/>
          </a:prstGeom>
        </p:spPr>
      </p:pic>
      <p:pic>
        <p:nvPicPr>
          <p:cNvPr id="5" name="图片 4"/>
          <p:cNvPicPr>
            <a:picLocks noChangeAspect="1"/>
          </p:cNvPicPr>
          <p:nvPr/>
        </p:nvPicPr>
        <p:blipFill>
          <a:blip r:embed="rId3"/>
          <a:stretch>
            <a:fillRect/>
          </a:stretch>
        </p:blipFill>
        <p:spPr>
          <a:xfrm>
            <a:off x="5641776" y="1412776"/>
            <a:ext cx="2724546" cy="2117242"/>
          </a:xfrm>
          <a:prstGeom prst="rect">
            <a:avLst/>
          </a:prstGeom>
        </p:spPr>
      </p:pic>
    </p:spTree>
    <p:extLst>
      <p:ext uri="{BB962C8B-B14F-4D97-AF65-F5344CB8AC3E}">
        <p14:creationId xmlns:p14="http://schemas.microsoft.com/office/powerpoint/2010/main" val="3624856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222" y="44624"/>
            <a:ext cx="8055344" cy="4104456"/>
          </a:xfrm>
          <a:prstGeom prst="rect">
            <a:avLst/>
          </a:prstGeom>
        </p:spPr>
      </p:pic>
      <p:pic>
        <p:nvPicPr>
          <p:cNvPr id="5" name="图片 4"/>
          <p:cNvPicPr>
            <a:picLocks noChangeAspect="1"/>
          </p:cNvPicPr>
          <p:nvPr/>
        </p:nvPicPr>
        <p:blipFill>
          <a:blip r:embed="rId3"/>
          <a:stretch>
            <a:fillRect/>
          </a:stretch>
        </p:blipFill>
        <p:spPr>
          <a:xfrm>
            <a:off x="1737893" y="3717032"/>
            <a:ext cx="7254138" cy="2448272"/>
          </a:xfrm>
          <a:prstGeom prst="rect">
            <a:avLst/>
          </a:prstGeom>
        </p:spPr>
      </p:pic>
    </p:spTree>
    <p:extLst>
      <p:ext uri="{BB962C8B-B14F-4D97-AF65-F5344CB8AC3E}">
        <p14:creationId xmlns:p14="http://schemas.microsoft.com/office/powerpoint/2010/main" val="3079502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p>
        </p:txBody>
      </p:sp>
      <p:sp>
        <p:nvSpPr>
          <p:cNvPr id="3" name="内容占位符 2"/>
          <p:cNvSpPr>
            <a:spLocks noGrp="1"/>
          </p:cNvSpPr>
          <p:nvPr>
            <p:ph idx="1"/>
          </p:nvPr>
        </p:nvSpPr>
        <p:spPr/>
        <p:txBody>
          <a:bodyPr>
            <a:noAutofit/>
          </a:bodyPr>
          <a:lstStyle/>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#VGA</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"B[0]"  	LOC = T20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"B[1]"  	LOC = R20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"B[2]"  	LOC = T22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"B[3]"  	LOC = T23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"G[0]"    	LOC = R22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"G[1]"    	LOC = R23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"G[2]"    	LOC = T24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"G[3]"    	LOC = T25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"R[0]"    	LOC = N21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"R[1]"    	LOC = N22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"R[2]"    	LOC = R21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"R[3]"    	LOC = P21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"HS"      	LOC = M22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"VS"      	LOC = M21  | IOSTANDARD = LVCMOS33 | SLEW = FAST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327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en-US" altLang="zh-CN" dirty="0"/>
              <a:t>USB-</a:t>
            </a:r>
            <a:r>
              <a:rPr lang="en-US" altLang="zh-CN" dirty="0">
                <a:latin typeface="Times New Roman" panose="02020603050405020304" pitchFamily="18" charset="0"/>
                <a:cs typeface="Times New Roman" panose="02020603050405020304" pitchFamily="18" charset="0"/>
              </a:rPr>
              <a:t>HID</a:t>
            </a:r>
            <a:r>
              <a:rPr lang="zh-CN" altLang="en-US" dirty="0">
                <a:latin typeface="Times New Roman" panose="02020603050405020304" pitchFamily="18" charset="0"/>
                <a:cs typeface="Times New Roman" panose="02020603050405020304" pitchFamily="18" charset="0"/>
              </a:rPr>
              <a:t>键盘</a:t>
            </a:r>
            <a:r>
              <a:rPr lang="zh-CN" altLang="en-US" dirty="0"/>
              <a:t> </a:t>
            </a:r>
            <a:r>
              <a:rPr lang="en-US" altLang="zh-CN" dirty="0">
                <a:latin typeface="Times New Roman" panose="02020603050405020304" pitchFamily="18" charset="0"/>
                <a:cs typeface="Times New Roman" panose="02020603050405020304" pitchFamily="18" charset="0"/>
              </a:rPr>
              <a:t>PS2</a:t>
            </a:r>
            <a:endParaRPr lang="zh-CN" altLang="en-US" dirty="0"/>
          </a:p>
        </p:txBody>
      </p:sp>
      <p:sp>
        <p:nvSpPr>
          <p:cNvPr id="3" name="内容占位符 2"/>
          <p:cNvSpPr>
            <a:spLocks noGrp="1"/>
          </p:cNvSpPr>
          <p:nvPr>
            <p:ph idx="1"/>
          </p:nvPr>
        </p:nvSpPr>
        <p:spPr/>
        <p:txBody>
          <a:bodyPr/>
          <a:lstStyle/>
          <a:p>
            <a:pPr>
              <a:spcBef>
                <a:spcPts val="0"/>
              </a:spcBef>
            </a:pPr>
            <a:r>
              <a:rPr lang="zh-CN" altLang="en-US" sz="2800" dirty="0">
                <a:solidFill>
                  <a:schemeClr val="tx1"/>
                </a:solidFill>
              </a:rPr>
              <a:t>键盘</a:t>
            </a:r>
            <a:endParaRPr lang="en-US" altLang="zh-CN" sz="2800" dirty="0">
              <a:solidFill>
                <a:schemeClr val="tx1"/>
              </a:solidFill>
            </a:endParaRPr>
          </a:p>
          <a:p>
            <a:pPr lvl="1">
              <a:spcBef>
                <a:spcPts val="0"/>
              </a:spcBef>
            </a:pPr>
            <a:r>
              <a:rPr lang="en-US" altLang="zh-CN" sz="2400" dirty="0">
                <a:latin typeface="Times New Roman" panose="02020603050405020304" pitchFamily="18" charset="0"/>
                <a:cs typeface="Times New Roman" panose="02020603050405020304" pitchFamily="18" charset="0"/>
              </a:rPr>
              <a:t>USB</a:t>
            </a:r>
            <a:r>
              <a:rPr lang="zh-CN" altLang="en-US" sz="2400" dirty="0">
                <a:latin typeface="Times New Roman" panose="02020603050405020304" pitchFamily="18" charset="0"/>
                <a:cs typeface="Times New Roman" panose="02020603050405020304" pitchFamily="18" charset="0"/>
              </a:rPr>
              <a:t>键盘</a:t>
            </a:r>
            <a:endParaRPr lang="en-US" altLang="zh-CN" sz="2400" dirty="0">
              <a:latin typeface="Times New Roman" panose="02020603050405020304" pitchFamily="18" charset="0"/>
              <a:cs typeface="Times New Roman" panose="02020603050405020304" pitchFamily="18" charset="0"/>
            </a:endParaRPr>
          </a:p>
          <a:p>
            <a:pPr lvl="1">
              <a:spcBef>
                <a:spcPts val="0"/>
              </a:spcBef>
            </a:pPr>
            <a:r>
              <a:rPr lang="zh-CN" altLang="en-US" sz="2400" dirty="0">
                <a:latin typeface="Times New Roman" panose="02020603050405020304" pitchFamily="18" charset="0"/>
                <a:cs typeface="Times New Roman" panose="02020603050405020304" pitchFamily="18" charset="0"/>
              </a:rPr>
              <a:t>硬件已经转换为</a:t>
            </a:r>
            <a:r>
              <a:rPr lang="en-US" altLang="zh-CN" sz="2400" dirty="0">
                <a:latin typeface="Times New Roman" panose="02020603050405020304" pitchFamily="18" charset="0"/>
                <a:cs typeface="Times New Roman" panose="02020603050405020304" pitchFamily="18" charset="0"/>
              </a:rPr>
              <a:t>PS2</a:t>
            </a:r>
            <a:r>
              <a:rPr lang="zh-CN" altLang="en-US" sz="2400" dirty="0">
                <a:latin typeface="Times New Roman" panose="02020603050405020304" pitchFamily="18" charset="0"/>
                <a:cs typeface="Times New Roman" panose="02020603050405020304" pitchFamily="18" charset="0"/>
              </a:rPr>
              <a:t>协议</a:t>
            </a:r>
            <a:endParaRPr lang="en-US" altLang="zh-CN" sz="2400" dirty="0">
              <a:latin typeface="Times New Roman" panose="02020603050405020304" pitchFamily="18" charset="0"/>
              <a:cs typeface="Times New Roman" panose="02020603050405020304" pitchFamily="18" charset="0"/>
            </a:endParaRPr>
          </a:p>
          <a:p>
            <a:pPr lvl="1">
              <a:spcBef>
                <a:spcPts val="0"/>
              </a:spcBef>
            </a:pPr>
            <a:r>
              <a:rPr lang="zh-CN" altLang="en-US" sz="2400" b="1" dirty="0">
                <a:solidFill>
                  <a:srgbClr val="FF0000"/>
                </a:solidFill>
                <a:latin typeface="Times New Roman" panose="02020603050405020304" pitchFamily="18" charset="0"/>
                <a:cs typeface="Times New Roman" panose="02020603050405020304" pitchFamily="18" charset="0"/>
              </a:rPr>
              <a:t>下面</a:t>
            </a:r>
            <a:r>
              <a:rPr lang="en-US" altLang="zh-CN" sz="2400" b="1" dirty="0">
                <a:solidFill>
                  <a:srgbClr val="FF0000"/>
                </a:solidFill>
                <a:latin typeface="Times New Roman" panose="02020603050405020304" pitchFamily="18" charset="0"/>
                <a:cs typeface="Times New Roman" panose="02020603050405020304" pitchFamily="18" charset="0"/>
              </a:rPr>
              <a:t>USB</a:t>
            </a:r>
            <a:r>
              <a:rPr lang="zh-CN" altLang="en-US" sz="2400" b="1" dirty="0">
                <a:solidFill>
                  <a:srgbClr val="FF0000"/>
                </a:solidFill>
                <a:latin typeface="Times New Roman" panose="02020603050405020304" pitchFamily="18" charset="0"/>
                <a:cs typeface="Times New Roman" panose="02020603050405020304" pitchFamily="18" charset="0"/>
              </a:rPr>
              <a:t>接口</a:t>
            </a:r>
            <a:endParaRPr lang="en-US" altLang="zh-CN" sz="2400" b="1" dirty="0">
              <a:solidFill>
                <a:srgbClr val="FF0000"/>
              </a:solidFill>
              <a:latin typeface="Times New Roman" panose="02020603050405020304" pitchFamily="18" charset="0"/>
              <a:cs typeface="Times New Roman" panose="02020603050405020304" pitchFamily="18" charset="0"/>
            </a:endParaRPr>
          </a:p>
          <a:p>
            <a:pPr lvl="1">
              <a:spcBef>
                <a:spcPts val="0"/>
              </a:spcBef>
            </a:pPr>
            <a:endParaRPr lang="en-US" altLang="zh-CN" sz="2400" dirty="0">
              <a:latin typeface="Times New Roman" panose="02020603050405020304" pitchFamily="18" charset="0"/>
              <a:cs typeface="Times New Roman" panose="02020603050405020304" pitchFamily="18" charset="0"/>
            </a:endParaRPr>
          </a:p>
          <a:p>
            <a:pPr marL="457200" lvl="1" indent="0">
              <a:spcBef>
                <a:spcPts val="0"/>
              </a:spcBef>
              <a:buNone/>
            </a:pPr>
            <a:endParaRPr lang="en-US" altLang="zh-CN" sz="2400" dirty="0">
              <a:latin typeface="Times New Roman" panose="02020603050405020304" pitchFamily="18" charset="0"/>
              <a:cs typeface="Times New Roman" panose="02020603050405020304" pitchFamily="18" charset="0"/>
            </a:endParaRPr>
          </a:p>
          <a:p>
            <a:pPr lvl="1">
              <a:spcBef>
                <a:spcPts val="0"/>
              </a:spcBef>
            </a:pPr>
            <a:endParaRPr lang="en-US" altLang="zh-CN" sz="2400" dirty="0">
              <a:latin typeface="Times New Roman" panose="02020603050405020304" pitchFamily="18" charset="0"/>
              <a:cs typeface="Times New Roman" panose="02020603050405020304" pitchFamily="18" charset="0"/>
            </a:endParaRPr>
          </a:p>
          <a:p>
            <a:pPr lvl="1">
              <a:spcBef>
                <a:spcPts val="0"/>
              </a:spcBef>
            </a:pPr>
            <a:endParaRPr lang="en-US" altLang="zh-CN" sz="2400" dirty="0">
              <a:latin typeface="Times New Roman" panose="02020603050405020304" pitchFamily="18" charset="0"/>
              <a:cs typeface="Times New Roman" panose="02020603050405020304" pitchFamily="18" charset="0"/>
            </a:endParaRPr>
          </a:p>
          <a:p>
            <a:pPr lvl="1">
              <a:spcBef>
                <a:spcPts val="0"/>
              </a:spcBef>
            </a:pPr>
            <a:r>
              <a:rPr lang="zh-CN" altLang="en-US" sz="2400" dirty="0">
                <a:latin typeface="Times New Roman" panose="02020603050405020304" pitchFamily="18" charset="0"/>
                <a:cs typeface="Times New Roman" panose="02020603050405020304" pitchFamily="18" charset="0"/>
              </a:rPr>
              <a:t>引脚约束</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LOC = N18     	| IOSTANDARD = LVCMOS33 ;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LOC = M19     	| IOSTANDARD = LVCMOS33 ;</a:t>
            </a:r>
          </a:p>
          <a:p>
            <a:pPr lvl="1">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5" name="矩形 5"/>
          <p:cNvSpPr>
            <a:spLocks noChangeArrowheads="1"/>
          </p:cNvSpPr>
          <p:nvPr/>
        </p:nvSpPr>
        <p:spPr bwMode="auto">
          <a:xfrm>
            <a:off x="6097588" y="3907482"/>
            <a:ext cx="1870075" cy="457200"/>
          </a:xfrm>
          <a:prstGeom prst="rect">
            <a:avLst/>
          </a:prstGeom>
          <a:noFill/>
          <a:ln w="9525">
            <a:noFill/>
            <a:miter lim="800000"/>
            <a:headEnd/>
            <a:tailEnd/>
          </a:ln>
        </p:spPr>
        <p:txBody>
          <a:bodyPr wrap="none">
            <a:spAutoFit/>
          </a:bodyPr>
          <a:lstStyle/>
          <a:p>
            <a:r>
              <a:rPr lang="zh-CN" altLang="en-US" sz="2400" b="1" dirty="0">
                <a:solidFill>
                  <a:prstClr val="black"/>
                </a:solidFill>
                <a:latin typeface="Calibri" pitchFamily="34" charset="0"/>
                <a:ea typeface="宋体" charset="-122"/>
              </a:rPr>
              <a:t>P</a:t>
            </a:r>
            <a:r>
              <a:rPr lang="en-US" altLang="zh-CN" sz="2400" b="1" dirty="0">
                <a:solidFill>
                  <a:prstClr val="black"/>
                </a:solidFill>
                <a:latin typeface="Calibri" pitchFamily="34" charset="0"/>
                <a:ea typeface="宋体" charset="-122"/>
              </a:rPr>
              <a:t>S2</a:t>
            </a:r>
            <a:r>
              <a:rPr lang="zh-CN" altLang="en-US" sz="2400" b="1" dirty="0">
                <a:solidFill>
                  <a:prstClr val="black"/>
                </a:solidFill>
                <a:latin typeface="Calibri" pitchFamily="34" charset="0"/>
                <a:ea typeface="宋体" charset="-122"/>
              </a:rPr>
              <a:t>传输时序</a:t>
            </a:r>
            <a:endParaRPr lang="zh-CN" altLang="en-US" sz="2400" dirty="0">
              <a:solidFill>
                <a:prstClr val="black"/>
              </a:solidFill>
              <a:latin typeface="Calibri" pitchFamily="34" charset="0"/>
              <a:ea typeface="宋体" charset="-122"/>
            </a:endParaRPr>
          </a:p>
        </p:txBody>
      </p:sp>
      <p:pic>
        <p:nvPicPr>
          <p:cNvPr id="6" name="Picture 70"/>
          <p:cNvPicPr>
            <a:picLocks noChangeAspect="1" noChangeArrowheads="1"/>
          </p:cNvPicPr>
          <p:nvPr/>
        </p:nvPicPr>
        <p:blipFill>
          <a:blip r:embed="rId2"/>
          <a:srcRect/>
          <a:stretch>
            <a:fillRect/>
          </a:stretch>
        </p:blipFill>
        <p:spPr bwMode="auto">
          <a:xfrm>
            <a:off x="4835525" y="2708920"/>
            <a:ext cx="3851275" cy="1165225"/>
          </a:xfrm>
          <a:prstGeom prst="rect">
            <a:avLst/>
          </a:prstGeom>
          <a:noFill/>
          <a:ln w="9525">
            <a:noFill/>
            <a:miter lim="800000"/>
            <a:headEnd/>
            <a:tailEnd/>
          </a:ln>
          <a:effectLst/>
        </p:spPr>
      </p:pic>
      <p:sp>
        <p:nvSpPr>
          <p:cNvPr id="7" name="Line 73"/>
          <p:cNvSpPr>
            <a:spLocks noChangeShapeType="1"/>
          </p:cNvSpPr>
          <p:nvPr/>
        </p:nvSpPr>
        <p:spPr bwMode="auto">
          <a:xfrm>
            <a:off x="796766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8" name="Line 12"/>
          <p:cNvSpPr>
            <a:spLocks noChangeShapeType="1"/>
          </p:cNvSpPr>
          <p:nvPr/>
        </p:nvSpPr>
        <p:spPr bwMode="auto">
          <a:xfrm>
            <a:off x="5649913" y="2743845"/>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9" name="Line 13"/>
          <p:cNvSpPr>
            <a:spLocks noChangeShapeType="1"/>
          </p:cNvSpPr>
          <p:nvPr/>
        </p:nvSpPr>
        <p:spPr bwMode="auto">
          <a:xfrm>
            <a:off x="591661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0" name="Line 71"/>
          <p:cNvSpPr>
            <a:spLocks noChangeShapeType="1"/>
          </p:cNvSpPr>
          <p:nvPr/>
        </p:nvSpPr>
        <p:spPr bwMode="auto">
          <a:xfrm>
            <a:off x="5434013" y="272320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1" name="Line 72"/>
          <p:cNvSpPr>
            <a:spLocks noChangeShapeType="1"/>
          </p:cNvSpPr>
          <p:nvPr/>
        </p:nvSpPr>
        <p:spPr bwMode="auto">
          <a:xfrm>
            <a:off x="566261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2" name="Line 49"/>
          <p:cNvSpPr>
            <a:spLocks noChangeShapeType="1"/>
          </p:cNvSpPr>
          <p:nvPr/>
        </p:nvSpPr>
        <p:spPr bwMode="auto">
          <a:xfrm>
            <a:off x="6167438"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pic>
        <p:nvPicPr>
          <p:cNvPr id="4" name="图片 3"/>
          <p:cNvPicPr>
            <a:picLocks noChangeAspect="1"/>
          </p:cNvPicPr>
          <p:nvPr/>
        </p:nvPicPr>
        <p:blipFill>
          <a:blip r:embed="rId3"/>
          <a:stretch>
            <a:fillRect/>
          </a:stretch>
        </p:blipFill>
        <p:spPr>
          <a:xfrm>
            <a:off x="1650926" y="2924944"/>
            <a:ext cx="2110682" cy="1333869"/>
          </a:xfrm>
          <a:prstGeom prst="rect">
            <a:avLst/>
          </a:prstGeom>
        </p:spPr>
      </p:pic>
      <p:sp>
        <p:nvSpPr>
          <p:cNvPr id="13" name="矩形 12"/>
          <p:cNvSpPr/>
          <p:nvPr/>
        </p:nvSpPr>
        <p:spPr>
          <a:xfrm>
            <a:off x="2197274" y="4136082"/>
            <a:ext cx="720080" cy="1227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197274" y="4013351"/>
            <a:ext cx="720080" cy="1227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3317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normAutofit/>
          </a:bodyPr>
          <a:lstStyle/>
          <a:p>
            <a:pPr algn="l"/>
            <a:r>
              <a:rPr lang="en-US" altLang="zh-CN" dirty="0"/>
              <a:t>PS/2</a:t>
            </a:r>
            <a:r>
              <a:rPr lang="zh-CN" altLang="en-US" dirty="0"/>
              <a:t>协议参考代码：</a:t>
            </a:r>
            <a:r>
              <a:rPr lang="zh-CN" altLang="en-US" sz="2800" dirty="0"/>
              <a:t>李亚民教授提供</a:t>
            </a:r>
          </a:p>
        </p:txBody>
      </p:sp>
      <p:sp>
        <p:nvSpPr>
          <p:cNvPr id="35843" name="Rectangle 3"/>
          <p:cNvSpPr>
            <a:spLocks noGrp="1"/>
          </p:cNvSpPr>
          <p:nvPr>
            <p:ph type="body" idx="1"/>
          </p:nvPr>
        </p:nvSpPr>
        <p:spPr>
          <a:xfrm>
            <a:off x="230832" y="1196752"/>
            <a:ext cx="8229600" cy="5257800"/>
          </a:xfrm>
        </p:spPr>
        <p:txBody>
          <a:bodyPr>
            <a:normAutofit/>
          </a:bodyPr>
          <a:lstStyle/>
          <a:p>
            <a:pPr>
              <a:lnSpc>
                <a:spcPct val="80000"/>
              </a:lnSpc>
              <a:buFont typeface="Arial" charset="0"/>
              <a:buNone/>
            </a:pPr>
            <a:r>
              <a:rPr lang="en-US" altLang="zh-CN" sz="1600" dirty="0">
                <a:solidFill>
                  <a:srgbClr val="3E3EFC"/>
                </a:solidFill>
                <a:latin typeface="Courier-8r" charset="0"/>
              </a:rPr>
              <a:t>module</a:t>
            </a:r>
            <a:r>
              <a:rPr lang="en-US" altLang="zh-CN" sz="1600" b="0" dirty="0">
                <a:solidFill>
                  <a:schemeClr val="tx1"/>
                </a:solidFill>
                <a:latin typeface="Courier-8r" charset="0"/>
              </a:rPr>
              <a:t> ps2_keyboard (</a:t>
            </a:r>
            <a:r>
              <a:rPr lang="en-US" altLang="zh-CN" sz="1600" b="0" dirty="0">
                <a:solidFill>
                  <a:srgbClr val="3E3EFC"/>
                </a:solidFill>
                <a:latin typeface="Courier-8r" charset="0"/>
              </a:rPr>
              <a:t>input</a:t>
            </a:r>
            <a:r>
              <a:rPr lang="en-US" altLang="zh-CN" sz="1600" b="0" dirty="0">
                <a:solidFill>
                  <a:schemeClr val="tx1"/>
                </a:solidFill>
                <a:latin typeface="Courier-8r" charset="0"/>
              </a:rPr>
              <a:t> </a:t>
            </a:r>
            <a:r>
              <a:rPr lang="en-US" altLang="zh-CN" sz="1600" b="0" dirty="0" err="1">
                <a:solidFill>
                  <a:schemeClr val="tx1"/>
                </a:solidFill>
                <a:latin typeface="Courier-8r" charset="0"/>
              </a:rPr>
              <a:t>clk</a:t>
            </a:r>
            <a:r>
              <a:rPr lang="en-US" altLang="zh-CN" sz="1600" b="0" dirty="0">
                <a:solidFill>
                  <a:schemeClr val="tx1"/>
                </a:solidFill>
                <a:latin typeface="Courier-8r" charset="0"/>
              </a:rPr>
              <a:t>, </a:t>
            </a:r>
            <a:r>
              <a:rPr lang="en-US" altLang="zh-CN" sz="1600" b="0" dirty="0" err="1">
                <a:solidFill>
                  <a:schemeClr val="tx1"/>
                </a:solidFill>
                <a:latin typeface="Courier-8r" charset="0"/>
              </a:rPr>
              <a:t>clrn</a:t>
            </a:r>
            <a:r>
              <a:rPr lang="en-US" altLang="zh-CN" sz="1600" b="0" dirty="0">
                <a:solidFill>
                  <a:schemeClr val="tx1"/>
                </a:solidFill>
                <a:latin typeface="Courier-8r" charset="0"/>
              </a:rPr>
              <a:t>, ps2_clk, ps2_data, </a:t>
            </a:r>
            <a:r>
              <a:rPr lang="en-US" altLang="zh-CN" sz="1600" b="0" dirty="0" err="1">
                <a:solidFill>
                  <a:schemeClr val="tx1"/>
                </a:solidFill>
                <a:latin typeface="Courier-8r" charset="0"/>
              </a:rPr>
              <a:t>rdn</a:t>
            </a:r>
            <a:r>
              <a:rPr lang="en-US" altLang="zh-CN" sz="1600" b="0" dirty="0">
                <a:solidFill>
                  <a:schemeClr val="tx1"/>
                </a:solidFill>
                <a:latin typeface="Courier-8r" charset="0"/>
              </a:rPr>
              <a:t>, </a:t>
            </a: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      output </a:t>
            </a:r>
            <a:r>
              <a:rPr lang="en-US" altLang="zh-CN" sz="1600" b="0" dirty="0">
                <a:solidFill>
                  <a:schemeClr val="tx1"/>
                </a:solidFill>
                <a:latin typeface="Courier-8r" charset="0"/>
              </a:rPr>
              <a:t>[7:0] data, </a:t>
            </a: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output </a:t>
            </a:r>
            <a:r>
              <a:rPr lang="en-US" altLang="zh-CN" sz="1600" b="0" dirty="0">
                <a:solidFill>
                  <a:schemeClr val="tx1"/>
                </a:solidFill>
                <a:latin typeface="Courier-8r" charset="0"/>
              </a:rPr>
              <a:t>ready, overflow);</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rgbClr val="3E3EFC"/>
                </a:solidFill>
                <a:latin typeface="Courier-8r" charset="0"/>
              </a:rPr>
              <a:t>reg</a:t>
            </a:r>
            <a:r>
              <a:rPr lang="en-US" altLang="zh-CN" sz="1600" b="0" dirty="0">
                <a:solidFill>
                  <a:schemeClr val="tx1"/>
                </a:solidFill>
                <a:latin typeface="Courier-8r" charset="0"/>
              </a:rPr>
              <a:t> overflow; 		// </a:t>
            </a:r>
            <a:r>
              <a:rPr lang="en-US" altLang="zh-CN" sz="1600" b="0" dirty="0" err="1">
                <a:solidFill>
                  <a:schemeClr val="tx1"/>
                </a:solidFill>
                <a:latin typeface="Courier-8r" charset="0"/>
              </a:rPr>
              <a:t>fifo</a:t>
            </a:r>
            <a:r>
              <a:rPr lang="en-US" altLang="zh-CN" sz="1600" b="0" dirty="0">
                <a:solidFill>
                  <a:schemeClr val="tx1"/>
                </a:solidFill>
                <a:latin typeface="Courier-8r" charset="0"/>
              </a:rPr>
              <a:t> overflow</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rgbClr val="3E3EFC"/>
                </a:solidFill>
                <a:latin typeface="Courier-8r" charset="0"/>
              </a:rPr>
              <a:t>reg</a:t>
            </a:r>
            <a:r>
              <a:rPr lang="en-US" altLang="zh-CN" sz="1600" b="0" dirty="0">
                <a:solidFill>
                  <a:schemeClr val="tx1"/>
                </a:solidFill>
                <a:latin typeface="Courier-8r" charset="0"/>
              </a:rPr>
              <a:t> [3:0] count; 		// count ps2_data bits, internal signal, for test</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rgbClr val="3E3EFC"/>
                </a:solidFill>
                <a:latin typeface="Courier-8r" charset="0"/>
              </a:rPr>
              <a:t>reg</a:t>
            </a:r>
            <a:r>
              <a:rPr lang="en-US" altLang="zh-CN" sz="1600" b="0" dirty="0">
                <a:solidFill>
                  <a:srgbClr val="3E3EFC"/>
                </a:solidFill>
                <a:latin typeface="Courier-8r" charset="0"/>
              </a:rPr>
              <a:t> </a:t>
            </a:r>
            <a:r>
              <a:rPr lang="en-US" altLang="zh-CN" sz="1600" b="0" dirty="0">
                <a:solidFill>
                  <a:schemeClr val="tx1"/>
                </a:solidFill>
                <a:latin typeface="Courier-8r" charset="0"/>
              </a:rPr>
              <a:t>[9:0] buffer; 		// ps2_data bits</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rgbClr val="3E3EFC"/>
                </a:solidFill>
                <a:latin typeface="Courier-8r" charset="0"/>
              </a:rPr>
              <a:t>reg</a:t>
            </a:r>
            <a:r>
              <a:rPr lang="en-US" altLang="zh-CN" sz="1600" b="0" dirty="0">
                <a:solidFill>
                  <a:schemeClr val="tx1"/>
                </a:solidFill>
                <a:latin typeface="Courier-8r" charset="0"/>
              </a:rPr>
              <a:t> [7:0] </a:t>
            </a:r>
            <a:r>
              <a:rPr lang="en-US" altLang="zh-CN" sz="1600" b="0" dirty="0" err="1">
                <a:solidFill>
                  <a:schemeClr val="tx1"/>
                </a:solidFill>
                <a:latin typeface="Courier-8r" charset="0"/>
              </a:rPr>
              <a:t>fifo</a:t>
            </a:r>
            <a:r>
              <a:rPr lang="en-US" altLang="zh-CN" sz="1600" b="0" dirty="0">
                <a:solidFill>
                  <a:schemeClr val="tx1"/>
                </a:solidFill>
                <a:latin typeface="Courier-8r" charset="0"/>
              </a:rPr>
              <a:t>[7:0]; 	// data </a:t>
            </a:r>
            <a:r>
              <a:rPr lang="en-US" altLang="zh-CN" sz="1600" b="0" dirty="0" err="1">
                <a:solidFill>
                  <a:schemeClr val="tx1"/>
                </a:solidFill>
                <a:latin typeface="Courier-8r" charset="0"/>
              </a:rPr>
              <a:t>fifo</a:t>
            </a:r>
            <a:endParaRPr lang="en-US" altLang="zh-CN" sz="1600" b="0" dirty="0">
              <a:solidFill>
                <a:schemeClr val="tx1"/>
              </a:solidFill>
              <a:latin typeface="Courier-8r" charset="0"/>
            </a:endParaRP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rgbClr val="3E3EFC"/>
                </a:solidFill>
                <a:latin typeface="Courier-8r" charset="0"/>
              </a:rPr>
              <a:t>reg</a:t>
            </a:r>
            <a:r>
              <a:rPr lang="en-US" altLang="zh-CN" sz="1600" b="0" dirty="0">
                <a:solidFill>
                  <a:schemeClr val="tx1"/>
                </a:solidFill>
                <a:latin typeface="Courier-8r" charset="0"/>
              </a:rPr>
              <a:t> [2:0] </a:t>
            </a:r>
            <a:r>
              <a:rPr lang="en-US" altLang="zh-CN" sz="1600" b="0" dirty="0" err="1">
                <a:solidFill>
                  <a:schemeClr val="tx1"/>
                </a:solidFill>
                <a:latin typeface="Courier-8r" charset="0"/>
              </a:rPr>
              <a:t>w_ptr</a:t>
            </a:r>
            <a:r>
              <a:rPr lang="en-US" altLang="zh-CN" sz="1600" b="0" dirty="0">
                <a:solidFill>
                  <a:schemeClr val="tx1"/>
                </a:solidFill>
                <a:latin typeface="Courier-8r" charset="0"/>
              </a:rPr>
              <a:t>, </a:t>
            </a:r>
            <a:r>
              <a:rPr lang="en-US" altLang="zh-CN" sz="1600" b="0" dirty="0" err="1">
                <a:solidFill>
                  <a:schemeClr val="tx1"/>
                </a:solidFill>
                <a:latin typeface="Courier-8r" charset="0"/>
              </a:rPr>
              <a:t>r_ptr</a:t>
            </a:r>
            <a:r>
              <a:rPr lang="en-US" altLang="zh-CN" sz="1600" b="0" dirty="0">
                <a:solidFill>
                  <a:schemeClr val="tx1"/>
                </a:solidFill>
                <a:latin typeface="Courier-8r" charset="0"/>
              </a:rPr>
              <a:t>;	// </a:t>
            </a:r>
            <a:r>
              <a:rPr lang="en-US" altLang="zh-CN" sz="1600" b="0" dirty="0" err="1">
                <a:solidFill>
                  <a:schemeClr val="tx1"/>
                </a:solidFill>
                <a:latin typeface="Courier-8r" charset="0"/>
              </a:rPr>
              <a:t>fifo</a:t>
            </a:r>
            <a:r>
              <a:rPr lang="en-US" altLang="zh-CN" sz="1600" b="0" dirty="0">
                <a:solidFill>
                  <a:schemeClr val="tx1"/>
                </a:solidFill>
                <a:latin typeface="Courier-8r" charset="0"/>
              </a:rPr>
              <a:t> write and read pointers</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rgbClr val="3E3EFC"/>
                </a:solidFill>
                <a:latin typeface="Courier-8r" charset="0"/>
              </a:rPr>
              <a:t>reg</a:t>
            </a:r>
            <a:r>
              <a:rPr lang="en-US" altLang="zh-CN" sz="1600" b="0" dirty="0">
                <a:solidFill>
                  <a:srgbClr val="3E3EFC"/>
                </a:solidFill>
                <a:latin typeface="Courier-8r" charset="0"/>
              </a:rPr>
              <a:t> </a:t>
            </a:r>
            <a:r>
              <a:rPr lang="en-US" altLang="zh-CN" sz="1600" b="0" dirty="0">
                <a:solidFill>
                  <a:schemeClr val="tx1"/>
                </a:solidFill>
                <a:latin typeface="Courier-8r" charset="0"/>
              </a:rPr>
              <a:t>[2:0] ps2_clk_sync;</a:t>
            </a:r>
          </a:p>
          <a:p>
            <a:pPr>
              <a:lnSpc>
                <a:spcPct val="80000"/>
              </a:lnSpc>
              <a:buFont typeface="Arial" charset="0"/>
              <a:buNone/>
            </a:pPr>
            <a:endParaRPr lang="en-US" altLang="zh-CN" sz="1600" b="0" dirty="0">
              <a:solidFill>
                <a:schemeClr val="tx1"/>
              </a:solidFill>
              <a:latin typeface="Courier-8r" charset="0"/>
            </a:endParaRP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always</a:t>
            </a:r>
            <a:r>
              <a:rPr lang="en-US" altLang="zh-CN" sz="1600" b="0" dirty="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a:solidFill>
                  <a:srgbClr val="3E3EFC"/>
                </a:solidFill>
                <a:latin typeface="Courier-8r" charset="0"/>
              </a:rPr>
              <a:t> </a:t>
            </a:r>
            <a:r>
              <a:rPr lang="en-US" altLang="zh-CN" sz="1600" b="0" dirty="0" err="1">
                <a:solidFill>
                  <a:schemeClr val="tx1"/>
                </a:solidFill>
                <a:latin typeface="Courier-8r" charset="0"/>
              </a:rPr>
              <a:t>clk</a:t>
            </a:r>
            <a:r>
              <a:rPr lang="en-US" altLang="zh-CN" sz="1600" b="0" dirty="0">
                <a:solidFill>
                  <a:schemeClr val="tx1"/>
                </a:solidFill>
                <a:latin typeface="Courier-8r" charset="0"/>
              </a:rPr>
              <a:t>) </a:t>
            </a:r>
            <a:r>
              <a:rPr lang="en-US" altLang="zh-CN" sz="1600" b="0" dirty="0">
                <a:solidFill>
                  <a:srgbClr val="3E3EFC"/>
                </a:solidFill>
                <a:latin typeface="Courier-8r" charset="0"/>
              </a:rPr>
              <a:t>begin</a:t>
            </a:r>
          </a:p>
          <a:p>
            <a:pPr>
              <a:lnSpc>
                <a:spcPct val="80000"/>
              </a:lnSpc>
              <a:buFont typeface="Arial" charset="0"/>
              <a:buNone/>
            </a:pPr>
            <a:r>
              <a:rPr lang="en-US" altLang="zh-CN" sz="1600" b="0" dirty="0">
                <a:solidFill>
                  <a:schemeClr val="tx1"/>
                </a:solidFill>
                <a:latin typeface="Courier-8r" charset="0"/>
              </a:rPr>
              <a:t>		ps2_clk_sync &lt;= {ps2_clk_sync[1:0],ps2_clk};</a:t>
            </a: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end</a:t>
            </a: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wire</a:t>
            </a:r>
            <a:r>
              <a:rPr lang="en-US" altLang="zh-CN" sz="1600" b="0" dirty="0">
                <a:solidFill>
                  <a:schemeClr val="tx1"/>
                </a:solidFill>
                <a:latin typeface="Courier-8r" charset="0"/>
              </a:rPr>
              <a:t> sampling = ps2_clk_sync[2] &amp; ˜ps2_clk_sync[1];</a:t>
            </a: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always</a:t>
            </a:r>
            <a:r>
              <a:rPr lang="en-US" altLang="zh-CN" sz="1600" b="0" dirty="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a:solidFill>
                  <a:schemeClr val="tx1"/>
                </a:solidFill>
                <a:latin typeface="Courier-8r" charset="0"/>
              </a:rPr>
              <a:t> </a:t>
            </a:r>
            <a:r>
              <a:rPr lang="en-US" altLang="zh-CN" sz="1600" b="0" dirty="0" err="1">
                <a:solidFill>
                  <a:schemeClr val="tx1"/>
                </a:solidFill>
                <a:latin typeface="Courier-8r" charset="0"/>
              </a:rPr>
              <a:t>clk</a:t>
            </a:r>
            <a:r>
              <a:rPr lang="en-US" altLang="zh-CN" sz="1600" b="0" dirty="0">
                <a:solidFill>
                  <a:schemeClr val="tx1"/>
                </a:solidFill>
                <a:latin typeface="Courier-8r" charset="0"/>
              </a:rPr>
              <a:t>) </a:t>
            </a:r>
            <a:r>
              <a:rPr lang="en-US" altLang="zh-CN" sz="1600" b="0" dirty="0">
                <a:solidFill>
                  <a:srgbClr val="3E3EFC"/>
                </a:solidFill>
                <a:latin typeface="Courier-8r" charset="0"/>
              </a:rPr>
              <a:t>begin</a:t>
            </a:r>
          </a:p>
          <a:p>
            <a:pPr>
              <a:lnSpc>
                <a:spcPct val="80000"/>
              </a:lnSpc>
              <a:buFont typeface="Arial" charset="0"/>
              <a:buNone/>
            </a:pPr>
            <a:r>
              <a:rPr lang="en-US" altLang="zh-CN" sz="1600" b="0" dirty="0">
                <a:solidFill>
                  <a:schemeClr val="tx1"/>
                </a:solidFill>
                <a:latin typeface="Courier-8r" charset="0"/>
              </a:rPr>
              <a:t>		</a:t>
            </a:r>
            <a:r>
              <a:rPr lang="en-US" altLang="zh-CN" sz="1600" b="0" dirty="0">
                <a:solidFill>
                  <a:srgbClr val="3E3EFC"/>
                </a:solidFill>
                <a:latin typeface="Courier-8r" charset="0"/>
              </a:rPr>
              <a:t>if</a:t>
            </a:r>
            <a:r>
              <a:rPr lang="en-US" altLang="zh-CN" sz="1600" b="0" dirty="0">
                <a:solidFill>
                  <a:schemeClr val="tx1"/>
                </a:solidFill>
                <a:latin typeface="Courier-8r" charset="0"/>
              </a:rPr>
              <a:t> (</a:t>
            </a:r>
            <a:r>
              <a:rPr lang="en-US" altLang="zh-CN" sz="1600" b="0" dirty="0" err="1">
                <a:solidFill>
                  <a:schemeClr val="tx1"/>
                </a:solidFill>
                <a:latin typeface="Courier-8r" charset="0"/>
              </a:rPr>
              <a:t>clrn</a:t>
            </a:r>
            <a:r>
              <a:rPr lang="en-US" altLang="zh-CN" sz="1600" b="0" dirty="0">
                <a:solidFill>
                  <a:schemeClr val="tx1"/>
                </a:solidFill>
                <a:latin typeface="Courier-8r" charset="0"/>
              </a:rPr>
              <a:t> == 0) </a:t>
            </a:r>
            <a:r>
              <a:rPr lang="en-US" altLang="zh-CN" sz="1600" b="0" dirty="0">
                <a:solidFill>
                  <a:srgbClr val="3E3EFC"/>
                </a:solidFill>
                <a:latin typeface="Courier-8r" charset="0"/>
              </a:rPr>
              <a:t>begin</a:t>
            </a:r>
          </a:p>
          <a:p>
            <a:pPr>
              <a:lnSpc>
                <a:spcPct val="80000"/>
              </a:lnSpc>
              <a:buFont typeface="Arial" charset="0"/>
              <a:buNone/>
            </a:pPr>
            <a:r>
              <a:rPr lang="en-US" altLang="zh-CN" sz="1600" b="0" dirty="0">
                <a:solidFill>
                  <a:schemeClr val="tx1"/>
                </a:solidFill>
                <a:latin typeface="Courier-8r" charset="0"/>
              </a:rPr>
              <a:t>		    count &lt;= 0;</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chemeClr val="tx1"/>
                </a:solidFill>
                <a:latin typeface="Courier-8r" charset="0"/>
              </a:rPr>
              <a:t>w_ptr</a:t>
            </a:r>
            <a:r>
              <a:rPr lang="en-US" altLang="zh-CN" sz="1600" b="0" dirty="0">
                <a:solidFill>
                  <a:schemeClr val="tx1"/>
                </a:solidFill>
                <a:latin typeface="Courier-8r" charset="0"/>
              </a:rPr>
              <a:t> &lt;= 0;</a:t>
            </a:r>
          </a:p>
          <a:p>
            <a:pPr>
              <a:lnSpc>
                <a:spcPct val="80000"/>
              </a:lnSpc>
              <a:buFont typeface="Arial" charset="0"/>
              <a:buNone/>
            </a:pPr>
            <a:r>
              <a:rPr lang="en-US" altLang="zh-CN" sz="1600" b="0" dirty="0">
                <a:solidFill>
                  <a:schemeClr val="tx1"/>
                </a:solidFill>
                <a:latin typeface="Courier-8r" charset="0"/>
              </a:rPr>
              <a:t>		    </a:t>
            </a:r>
            <a:r>
              <a:rPr lang="en-US" altLang="zh-CN" sz="1600" b="0" dirty="0" err="1">
                <a:solidFill>
                  <a:schemeClr val="tx1"/>
                </a:solidFill>
                <a:latin typeface="Courier-8r" charset="0"/>
              </a:rPr>
              <a:t>r_ptr</a:t>
            </a:r>
            <a:r>
              <a:rPr lang="en-US" altLang="zh-CN" sz="1600" b="0" dirty="0">
                <a:solidFill>
                  <a:schemeClr val="tx1"/>
                </a:solidFill>
                <a:latin typeface="Courier-8r" charset="0"/>
              </a:rPr>
              <a:t> &lt;= 0;</a:t>
            </a:r>
          </a:p>
          <a:p>
            <a:pPr>
              <a:lnSpc>
                <a:spcPct val="80000"/>
              </a:lnSpc>
              <a:buFont typeface="Arial" charset="0"/>
              <a:buNone/>
            </a:pPr>
            <a:r>
              <a:rPr lang="en-US" altLang="zh-CN" sz="1600" b="0" dirty="0">
                <a:solidFill>
                  <a:schemeClr val="tx1"/>
                </a:solidFill>
                <a:latin typeface="Courier-8r" charset="0"/>
              </a:rPr>
              <a:t>		    overflow &lt;= 0;</a:t>
            </a:r>
          </a:p>
        </p:txBody>
      </p:sp>
    </p:spTree>
    <p:extLst>
      <p:ext uri="{BB962C8B-B14F-4D97-AF65-F5344CB8AC3E}">
        <p14:creationId xmlns:p14="http://schemas.microsoft.com/office/powerpoint/2010/main" val="2810295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7"/>
          <p:cNvSpPr>
            <a:spLocks noGrp="1"/>
          </p:cNvSpPr>
          <p:nvPr>
            <p:ph idx="1"/>
          </p:nvPr>
        </p:nvSpPr>
        <p:spPr>
          <a:xfrm>
            <a:off x="179512" y="476672"/>
            <a:ext cx="7632848" cy="5832648"/>
          </a:xfrm>
          <a:solidFill>
            <a:schemeClr val="bg1"/>
          </a:solidFill>
        </p:spPr>
        <p:txBody>
          <a:bodyPr>
            <a:normAutofit fontScale="92500" lnSpcReduction="10000"/>
          </a:bodyPr>
          <a:lstStyle/>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end else if </a:t>
            </a:r>
            <a:r>
              <a:rPr lang="en-US" altLang="zh-CN" sz="1600" dirty="0">
                <a:latin typeface="Courier-8r" charset="0"/>
              </a:rPr>
              <a:t>(sampling) </a:t>
            </a:r>
            <a:r>
              <a:rPr lang="en-US" altLang="zh-CN" sz="1600" dirty="0">
                <a:solidFill>
                  <a:srgbClr val="3E3EFC"/>
                </a:solidFill>
                <a:latin typeface="Courier-8r" charset="0"/>
                <a:ea typeface="黑体" pitchFamily="49" charset="-122"/>
              </a:rPr>
              <a:t>begin</a:t>
            </a:r>
          </a:p>
          <a:p>
            <a:pPr lvl="1">
              <a:spcBef>
                <a:spcPts val="0"/>
              </a:spcBef>
              <a:buFont typeface="Arial" charset="0"/>
              <a:buNone/>
            </a:pPr>
            <a:r>
              <a:rPr lang="en-US" altLang="zh-CN" sz="1600" dirty="0">
                <a:latin typeface="Courier-8r" charset="0"/>
              </a:rPr>
              <a:t>		       </a:t>
            </a:r>
            <a:r>
              <a:rPr lang="en-US" altLang="zh-CN" sz="1600" b="1" dirty="0">
                <a:solidFill>
                  <a:srgbClr val="3E3EFC"/>
                </a:solidFill>
                <a:latin typeface="Courier-8r" charset="0"/>
                <a:ea typeface="黑体" pitchFamily="49" charset="-122"/>
              </a:rPr>
              <a:t>if</a:t>
            </a:r>
            <a:r>
              <a:rPr lang="en-US" altLang="zh-CN" sz="1600" b="1" dirty="0">
                <a:latin typeface="Courier-8r" charset="0"/>
              </a:rPr>
              <a:t> (count == 4’d10) </a:t>
            </a:r>
            <a:r>
              <a:rPr lang="en-US" altLang="zh-CN" sz="1600" b="1" dirty="0">
                <a:solidFill>
                  <a:srgbClr val="3E3EFC"/>
                </a:solidFill>
                <a:latin typeface="Courier-8r" charset="0"/>
                <a:ea typeface="黑体" pitchFamily="49" charset="-122"/>
              </a:rPr>
              <a:t>begin</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if</a:t>
            </a:r>
            <a:r>
              <a:rPr lang="en-US" altLang="zh-CN" sz="1600" dirty="0">
                <a:latin typeface="Courier-8r" charset="0"/>
              </a:rPr>
              <a:t> ((buffer[0] == 0) </a:t>
            </a:r>
            <a:r>
              <a:rPr lang="en-US" altLang="zh-CN" sz="1600" dirty="0">
                <a:solidFill>
                  <a:srgbClr val="3E3EFC"/>
                </a:solidFill>
                <a:latin typeface="Courier-8r" charset="0"/>
                <a:ea typeface="黑体" pitchFamily="49" charset="-122"/>
              </a:rPr>
              <a:t>&amp;&amp;</a:t>
            </a:r>
            <a:r>
              <a:rPr lang="en-US" altLang="zh-CN" sz="1600" dirty="0">
                <a:latin typeface="Courier-8r" charset="0"/>
              </a:rPr>
              <a:t>	 // start bit</a:t>
            </a:r>
          </a:p>
          <a:p>
            <a:pPr lvl="1">
              <a:spcBef>
                <a:spcPts val="0"/>
              </a:spcBef>
              <a:buFont typeface="Arial" charset="0"/>
              <a:buNone/>
            </a:pPr>
            <a:r>
              <a:rPr lang="en-US" altLang="zh-CN" sz="1600" dirty="0">
                <a:latin typeface="Courier-8r" charset="0"/>
              </a:rPr>
              <a:t>			   (ps2_data) </a:t>
            </a:r>
            <a:r>
              <a:rPr lang="en-US" altLang="zh-CN" sz="1600" dirty="0">
                <a:solidFill>
                  <a:srgbClr val="3E3EFC"/>
                </a:solidFill>
                <a:latin typeface="Courier-8r" charset="0"/>
                <a:ea typeface="黑体" pitchFamily="49" charset="-122"/>
              </a:rPr>
              <a:t>&amp;&amp;</a:t>
            </a:r>
            <a:r>
              <a:rPr lang="en-US" altLang="zh-CN" sz="1600" dirty="0">
                <a:latin typeface="Courier-8r" charset="0"/>
              </a:rPr>
              <a:t> 		// stop bit</a:t>
            </a:r>
          </a:p>
          <a:p>
            <a:pPr lvl="1">
              <a:spcBef>
                <a:spcPts val="0"/>
              </a:spcBef>
              <a:buFont typeface="Arial" charset="0"/>
              <a:buNone/>
            </a:pPr>
            <a:r>
              <a:rPr lang="en-US" altLang="zh-CN" sz="1600" dirty="0">
                <a:latin typeface="Courier-8r" charset="0"/>
              </a:rPr>
              <a:t>			   (ˆbuffer[9:1])) </a:t>
            </a:r>
            <a:r>
              <a:rPr lang="en-US" altLang="zh-CN" sz="1600" dirty="0">
                <a:solidFill>
                  <a:srgbClr val="3E3EFC"/>
                </a:solidFill>
                <a:latin typeface="Courier-8r" charset="0"/>
                <a:ea typeface="黑体" pitchFamily="49" charset="-122"/>
              </a:rPr>
              <a:t>begin</a:t>
            </a:r>
            <a:r>
              <a:rPr lang="en-US" altLang="zh-CN" sz="1600" dirty="0">
                <a:latin typeface="Courier-8r" charset="0"/>
              </a:rPr>
              <a:t> 	// odd </a:t>
            </a:r>
            <a:r>
              <a:rPr lang="en-US" altLang="zh-CN" sz="1600" dirty="0" err="1">
                <a:latin typeface="Courier-8r" charset="0"/>
              </a:rPr>
              <a:t>prity</a:t>
            </a:r>
            <a:r>
              <a:rPr lang="zh-CN" altLang="en-US" sz="1600" dirty="0">
                <a:latin typeface="Courier-8r" charset="0"/>
              </a:rPr>
              <a:t>：</a:t>
            </a:r>
            <a:r>
              <a:rPr lang="en-US" altLang="zh-CN" sz="1600" b="1" dirty="0">
                <a:solidFill>
                  <a:srgbClr val="FF0000"/>
                </a:solidFill>
                <a:latin typeface="Courier-8r" charset="0"/>
              </a:rPr>
              <a:t>SWORD</a:t>
            </a:r>
            <a:r>
              <a:rPr lang="zh-CN" altLang="en-US" sz="1600" b="1" dirty="0">
                <a:solidFill>
                  <a:srgbClr val="FF0000"/>
                </a:solidFill>
                <a:latin typeface="Courier-8r" charset="0"/>
              </a:rPr>
              <a:t>用偶校验</a:t>
            </a:r>
            <a:endParaRPr lang="en-US" altLang="zh-CN" sz="1600" b="1" dirty="0">
              <a:solidFill>
                <a:srgbClr val="FF0000"/>
              </a:solidFill>
              <a:latin typeface="Courier-8r" charset="0"/>
            </a:endParaRPr>
          </a:p>
          <a:p>
            <a:pPr lvl="1">
              <a:spcBef>
                <a:spcPts val="0"/>
              </a:spcBef>
              <a:buFont typeface="Arial" charset="0"/>
              <a:buNone/>
            </a:pPr>
            <a:r>
              <a:rPr lang="en-US" altLang="zh-CN" sz="1600" dirty="0">
                <a:latin typeface="Courier-8r" charset="0"/>
              </a:rPr>
              <a:t>			       </a:t>
            </a:r>
            <a:r>
              <a:rPr lang="en-US" altLang="zh-CN" sz="1600" dirty="0" err="1">
                <a:latin typeface="Courier-8r" charset="0"/>
              </a:rPr>
              <a:t>fifo</a:t>
            </a:r>
            <a:r>
              <a:rPr lang="en-US" altLang="zh-CN" sz="1600" dirty="0">
                <a:latin typeface="Courier-8r" charset="0"/>
              </a:rPr>
              <a:t>[</a:t>
            </a:r>
            <a:r>
              <a:rPr lang="en-US" altLang="zh-CN" sz="1600" dirty="0" err="1">
                <a:latin typeface="Courier-8r" charset="0"/>
              </a:rPr>
              <a:t>w_ptr</a:t>
            </a:r>
            <a:r>
              <a:rPr lang="en-US" altLang="zh-CN" sz="1600" dirty="0">
                <a:latin typeface="Courier-8r" charset="0"/>
              </a:rPr>
              <a:t>] &lt;= buffer[8:1]; 	// </a:t>
            </a:r>
            <a:r>
              <a:rPr lang="en-US" altLang="zh-CN" sz="1600" dirty="0" err="1">
                <a:latin typeface="Courier-8r" charset="0"/>
              </a:rPr>
              <a:t>kbd</a:t>
            </a:r>
            <a:r>
              <a:rPr lang="en-US" altLang="zh-CN" sz="1600" dirty="0">
                <a:latin typeface="Courier-8r" charset="0"/>
              </a:rPr>
              <a:t> scan code</a:t>
            </a:r>
          </a:p>
          <a:p>
            <a:pPr lvl="1">
              <a:spcBef>
                <a:spcPts val="0"/>
              </a:spcBef>
              <a:buFont typeface="Arial" charset="0"/>
              <a:buNone/>
            </a:pPr>
            <a:r>
              <a:rPr lang="en-US" altLang="zh-CN" sz="1600" dirty="0">
                <a:latin typeface="Courier-8r" charset="0"/>
              </a:rPr>
              <a:t>			       </a:t>
            </a:r>
            <a:r>
              <a:rPr lang="en-US" altLang="zh-CN" sz="1600" dirty="0" err="1">
                <a:latin typeface="Courier-8r" charset="0"/>
              </a:rPr>
              <a:t>w_ptr</a:t>
            </a:r>
            <a:r>
              <a:rPr lang="en-US" altLang="zh-CN" sz="1600" dirty="0">
                <a:latin typeface="Courier-8r" charset="0"/>
              </a:rPr>
              <a:t> &lt;= </a:t>
            </a:r>
            <a:r>
              <a:rPr lang="en-US" altLang="zh-CN" sz="1600" dirty="0" err="1">
                <a:latin typeface="Courier-8r" charset="0"/>
              </a:rPr>
              <a:t>w_ptr</a:t>
            </a:r>
            <a:r>
              <a:rPr lang="en-US" altLang="zh-CN" sz="1600" dirty="0">
                <a:latin typeface="Courier-8r" charset="0"/>
              </a:rPr>
              <a:t> + 3’b1;</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overflow</a:t>
            </a:r>
            <a:r>
              <a:rPr lang="en-US" altLang="zh-CN" sz="1600" dirty="0">
                <a:latin typeface="Courier-8r" charset="0"/>
              </a:rPr>
              <a:t> &lt;= overflow |  (</a:t>
            </a:r>
            <a:r>
              <a:rPr lang="en-US" altLang="zh-CN" sz="1600" dirty="0" err="1">
                <a:latin typeface="Courier-8r" charset="0"/>
              </a:rPr>
              <a:t>r_ptr</a:t>
            </a:r>
            <a:r>
              <a:rPr lang="en-US" altLang="zh-CN" sz="1600" dirty="0">
                <a:latin typeface="Courier-8r" charset="0"/>
              </a:rPr>
              <a:t> == (</a:t>
            </a:r>
            <a:r>
              <a:rPr lang="en-US" altLang="zh-CN" sz="1600" dirty="0" err="1">
                <a:latin typeface="Courier-8r" charset="0"/>
              </a:rPr>
              <a:t>w_ptr</a:t>
            </a:r>
            <a:r>
              <a:rPr lang="en-US" altLang="zh-CN" sz="1600" dirty="0">
                <a:latin typeface="Courier-8r" charset="0"/>
              </a:rPr>
              <a:t> + 3’b1));</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end</a:t>
            </a:r>
            <a:r>
              <a:rPr lang="en-US" altLang="zh-CN" sz="1600" dirty="0">
                <a:latin typeface="Courier-8r" charset="0"/>
              </a:rPr>
              <a:t>	</a:t>
            </a:r>
          </a:p>
          <a:p>
            <a:pPr lvl="1">
              <a:spcBef>
                <a:spcPts val="0"/>
              </a:spcBef>
              <a:buFont typeface="Arial" charset="0"/>
              <a:buNone/>
            </a:pPr>
            <a:r>
              <a:rPr lang="en-US" altLang="zh-CN" sz="1600" dirty="0">
                <a:latin typeface="Courier-8r" charset="0"/>
              </a:rPr>
              <a:t>		      	 count &lt;= 0; // for next</a:t>
            </a:r>
          </a:p>
          <a:p>
            <a:pPr lvl="1">
              <a:spcBef>
                <a:spcPts val="0"/>
              </a:spcBef>
              <a:buFont typeface="Arial" charset="0"/>
              <a:buNone/>
            </a:pPr>
            <a:r>
              <a:rPr lang="en-US" altLang="zh-CN" sz="1600" dirty="0">
                <a:latin typeface="Courier-8r" charset="0"/>
              </a:rPr>
              <a:t>		       </a:t>
            </a:r>
            <a:r>
              <a:rPr lang="en-US" altLang="zh-CN" sz="1600" b="1" dirty="0">
                <a:solidFill>
                  <a:srgbClr val="3E3EFC"/>
                </a:solidFill>
                <a:latin typeface="Courier-8r" charset="0"/>
                <a:ea typeface="黑体" pitchFamily="49" charset="-122"/>
              </a:rPr>
              <a:t>end else begin</a:t>
            </a:r>
          </a:p>
          <a:p>
            <a:pPr lvl="1">
              <a:spcBef>
                <a:spcPts val="0"/>
              </a:spcBef>
              <a:buFont typeface="Arial" charset="0"/>
              <a:buNone/>
            </a:pPr>
            <a:r>
              <a:rPr lang="en-US" altLang="zh-CN" sz="1600" dirty="0">
                <a:latin typeface="Courier-8r" charset="0"/>
              </a:rPr>
              <a:t>		       	buffer[count] &lt;= ps2_data;	 // store ps2_data</a:t>
            </a:r>
          </a:p>
          <a:p>
            <a:pPr lvl="1">
              <a:spcBef>
                <a:spcPts val="0"/>
              </a:spcBef>
              <a:buFont typeface="Arial" charset="0"/>
              <a:buNone/>
            </a:pPr>
            <a:r>
              <a:rPr lang="en-US" altLang="zh-CN" sz="1600" dirty="0">
                <a:latin typeface="Courier-8r" charset="0"/>
              </a:rPr>
              <a:t>		       	count &lt;= count + 3’b1;	 // count ps2_data bits</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if</a:t>
            </a:r>
            <a:r>
              <a:rPr lang="en-US" altLang="zh-CN" sz="1600" dirty="0">
                <a:latin typeface="Courier-8r" charset="0"/>
              </a:rPr>
              <a:t> (!</a:t>
            </a:r>
            <a:r>
              <a:rPr lang="en-US" altLang="zh-CN" sz="1600" dirty="0" err="1">
                <a:latin typeface="Courier-8r" charset="0"/>
              </a:rPr>
              <a:t>rdn</a:t>
            </a:r>
            <a:r>
              <a:rPr lang="en-US" altLang="zh-CN" sz="1600" dirty="0">
                <a:latin typeface="Courier-8r" charset="0"/>
              </a:rPr>
              <a:t> </a:t>
            </a:r>
            <a:r>
              <a:rPr lang="en-US" altLang="zh-CN" sz="1600" dirty="0">
                <a:solidFill>
                  <a:srgbClr val="3E3EFC"/>
                </a:solidFill>
                <a:latin typeface="Courier-8r" charset="0"/>
                <a:ea typeface="黑体" pitchFamily="49" charset="-122"/>
              </a:rPr>
              <a:t>&amp;&amp;</a:t>
            </a:r>
            <a:r>
              <a:rPr lang="en-US" altLang="zh-CN" sz="1600" dirty="0">
                <a:latin typeface="Courier-8r" charset="0"/>
              </a:rPr>
              <a:t> ready) </a:t>
            </a:r>
            <a:r>
              <a:rPr lang="en-US" altLang="zh-CN" sz="1600" dirty="0">
                <a:solidFill>
                  <a:srgbClr val="3E3EFC"/>
                </a:solidFill>
                <a:latin typeface="Courier-8r" charset="0"/>
                <a:ea typeface="黑体" pitchFamily="49" charset="-122"/>
              </a:rPr>
              <a:t>begin</a:t>
            </a:r>
          </a:p>
          <a:p>
            <a:pPr lvl="1">
              <a:spcBef>
                <a:spcPts val="0"/>
              </a:spcBef>
              <a:buFont typeface="Arial" charset="0"/>
              <a:buNone/>
            </a:pPr>
            <a:r>
              <a:rPr lang="en-US" altLang="zh-CN" sz="1600" dirty="0">
                <a:latin typeface="Courier-8r" charset="0"/>
              </a:rPr>
              <a:t>		</a:t>
            </a:r>
            <a:r>
              <a:rPr lang="en-US" altLang="zh-CN" sz="1600" dirty="0" err="1">
                <a:latin typeface="Courier-8r" charset="0"/>
              </a:rPr>
              <a:t>r_ptr</a:t>
            </a:r>
            <a:r>
              <a:rPr lang="en-US" altLang="zh-CN" sz="1600" dirty="0">
                <a:latin typeface="Courier-8r" charset="0"/>
              </a:rPr>
              <a:t> &lt;= </a:t>
            </a:r>
            <a:r>
              <a:rPr lang="en-US" altLang="zh-CN" sz="1600" dirty="0" err="1">
                <a:latin typeface="Courier-8r" charset="0"/>
              </a:rPr>
              <a:t>r_ptr</a:t>
            </a:r>
            <a:r>
              <a:rPr lang="en-US" altLang="zh-CN" sz="1600" dirty="0">
                <a:latin typeface="Courier-8r" charset="0"/>
              </a:rPr>
              <a:t> + 3’b1;</a:t>
            </a:r>
          </a:p>
          <a:p>
            <a:pPr lvl="1">
              <a:spcBef>
                <a:spcPts val="0"/>
              </a:spcBef>
              <a:buFont typeface="Arial" charset="0"/>
              <a:buNone/>
            </a:pPr>
            <a:r>
              <a:rPr lang="en-US" altLang="zh-CN" sz="1600" dirty="0">
                <a:latin typeface="Courier-8r" charset="0"/>
              </a:rPr>
              <a:t>		overflow &lt;= 0;</a:t>
            </a:r>
          </a:p>
          <a:p>
            <a:pPr lvl="1">
              <a:spcBef>
                <a:spcPts val="0"/>
              </a:spcBef>
              <a:buFont typeface="Arial" charset="0"/>
              <a:buNone/>
            </a:pPr>
            <a:r>
              <a:rPr lang="en-US" altLang="zh-CN" sz="1600" dirty="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solidFill>
                  <a:srgbClr val="3E3EFC"/>
                </a:solidFill>
                <a:latin typeface="Courier-8r" charset="0"/>
                <a:ea typeface="黑体" pitchFamily="49" charset="-122"/>
              </a:rPr>
              <a:t>assign</a:t>
            </a:r>
            <a:r>
              <a:rPr lang="en-US" altLang="zh-CN" sz="1600" dirty="0">
                <a:latin typeface="Courier-8r" charset="0"/>
              </a:rPr>
              <a:t> ready = (</a:t>
            </a:r>
            <a:r>
              <a:rPr lang="en-US" altLang="zh-CN" sz="1600" dirty="0" err="1">
                <a:latin typeface="Courier-8r" charset="0"/>
              </a:rPr>
              <a:t>w_ptr</a:t>
            </a:r>
            <a:r>
              <a:rPr lang="en-US" altLang="zh-CN" sz="1600" dirty="0">
                <a:latin typeface="Courier-8r" charset="0"/>
              </a:rPr>
              <a:t> != </a:t>
            </a:r>
            <a:r>
              <a:rPr lang="en-US" altLang="zh-CN" sz="1600" dirty="0" err="1">
                <a:latin typeface="Courier-8r" charset="0"/>
              </a:rPr>
              <a:t>r_ptr</a:t>
            </a:r>
            <a:r>
              <a:rPr lang="en-US" altLang="zh-CN" sz="1600" dirty="0">
                <a:latin typeface="Courier-8r" charset="0"/>
              </a:rPr>
              <a:t>);</a:t>
            </a:r>
          </a:p>
          <a:p>
            <a:pPr lvl="1">
              <a:spcBef>
                <a:spcPts val="0"/>
              </a:spcBef>
              <a:buFont typeface="Arial" charset="0"/>
              <a:buNone/>
            </a:pPr>
            <a:r>
              <a:rPr lang="en-US" altLang="zh-CN" sz="1600" dirty="0">
                <a:solidFill>
                  <a:srgbClr val="3E3EFC"/>
                </a:solidFill>
                <a:latin typeface="Courier-8r" charset="0"/>
                <a:ea typeface="黑体" pitchFamily="49" charset="-122"/>
              </a:rPr>
              <a:t>assign</a:t>
            </a:r>
            <a:r>
              <a:rPr lang="en-US" altLang="zh-CN" sz="1600" dirty="0">
                <a:latin typeface="Courier-8r" charset="0"/>
              </a:rPr>
              <a:t> data = </a:t>
            </a:r>
            <a:r>
              <a:rPr lang="en-US" altLang="zh-CN" sz="1600" dirty="0" err="1">
                <a:latin typeface="Courier-8r" charset="0"/>
              </a:rPr>
              <a:t>fifo</a:t>
            </a:r>
            <a:r>
              <a:rPr lang="en-US" altLang="zh-CN" sz="1600" dirty="0">
                <a:latin typeface="Courier-8r" charset="0"/>
              </a:rPr>
              <a:t>[</a:t>
            </a:r>
            <a:r>
              <a:rPr lang="en-US" altLang="zh-CN" sz="1600" dirty="0" err="1">
                <a:latin typeface="Courier-8r" charset="0"/>
              </a:rPr>
              <a:t>r_ptr</a:t>
            </a:r>
            <a:r>
              <a:rPr lang="en-US" altLang="zh-CN" sz="1600" dirty="0">
                <a:latin typeface="Courier-8r" charset="0"/>
              </a:rPr>
              <a:t>];</a:t>
            </a:r>
          </a:p>
          <a:p>
            <a:pPr>
              <a:spcBef>
                <a:spcPts val="0"/>
              </a:spcBef>
              <a:buFont typeface="Arial" charset="0"/>
              <a:buNone/>
            </a:pPr>
            <a:r>
              <a:rPr lang="en-US" altLang="zh-CN" sz="1600" dirty="0" err="1">
                <a:solidFill>
                  <a:srgbClr val="3E3EFC"/>
                </a:solidFill>
                <a:latin typeface="Courier-8r" charset="0"/>
              </a:rPr>
              <a:t>endmodule</a:t>
            </a:r>
            <a:endParaRPr lang="en-US" altLang="zh-CN" sz="1600" dirty="0">
              <a:solidFill>
                <a:srgbClr val="3E3EFC"/>
              </a:solidFill>
              <a:latin typeface="Courier-8r" charset="0"/>
            </a:endParaRPr>
          </a:p>
        </p:txBody>
      </p:sp>
      <p:sp>
        <p:nvSpPr>
          <p:cNvPr id="2" name="文本框 1"/>
          <p:cNvSpPr txBox="1"/>
          <p:nvPr/>
        </p:nvSpPr>
        <p:spPr>
          <a:xfrm>
            <a:off x="7524328" y="1372706"/>
            <a:ext cx="1394934" cy="400110"/>
          </a:xfrm>
          <a:prstGeom prst="rect">
            <a:avLst/>
          </a:prstGeom>
          <a:noFill/>
        </p:spPr>
        <p:txBody>
          <a:bodyPr wrap="none" rtlCol="0">
            <a:spAutoFit/>
          </a:bodyPr>
          <a:lstStyle/>
          <a:p>
            <a:r>
              <a:rPr lang="en-US" altLang="zh-CN" sz="2000" b="1" dirty="0">
                <a:solidFill>
                  <a:srgbClr val="FF0000"/>
                </a:solidFill>
                <a:latin typeface="Courier-8r" charset="0"/>
              </a:rPr>
              <a:t>even </a:t>
            </a:r>
            <a:r>
              <a:rPr lang="en-US" altLang="zh-CN" sz="2000" b="1" dirty="0" err="1">
                <a:solidFill>
                  <a:srgbClr val="FF0000"/>
                </a:solidFill>
                <a:latin typeface="Courier-8r" charset="0"/>
              </a:rPr>
              <a:t>prity</a:t>
            </a:r>
            <a:endParaRPr lang="zh-CN" altLang="en-US" sz="2000" b="1" dirty="0">
              <a:solidFill>
                <a:srgbClr val="FF0000"/>
              </a:solidFill>
            </a:endParaRPr>
          </a:p>
        </p:txBody>
      </p:sp>
    </p:spTree>
    <p:extLst>
      <p:ext uri="{BB962C8B-B14F-4D97-AF65-F5344CB8AC3E}">
        <p14:creationId xmlns:p14="http://schemas.microsoft.com/office/powerpoint/2010/main" val="2118025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LOC = N18     	| IOSTANDARD = LVCMOS33 ;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LOC = M19     	| IOSTANDARD = LVCMOS33 ;</a:t>
            </a:r>
          </a:p>
        </p:txBody>
      </p:sp>
    </p:spTree>
    <p:extLst>
      <p:ext uri="{BB962C8B-B14F-4D97-AF65-F5344CB8AC3E}">
        <p14:creationId xmlns:p14="http://schemas.microsoft.com/office/powerpoint/2010/main" val="974023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SWORD</a:t>
            </a:r>
            <a:r>
              <a:rPr lang="zh-CN" altLang="en-US" dirty="0">
                <a:latin typeface="Times New Roman" panose="02020603050405020304" pitchFamily="18" charset="0"/>
                <a:cs typeface="Times New Roman" panose="02020603050405020304" pitchFamily="18" charset="0"/>
              </a:rPr>
              <a:t>板载存储器</a:t>
            </a:r>
            <a:r>
              <a:rPr lang="en-US" altLang="zh-CN" dirty="0">
                <a:latin typeface="Times New Roman" panose="02020603050405020304" pitchFamily="18" charset="0"/>
                <a:cs typeface="Times New Roman" panose="02020603050405020304" pitchFamily="18" charset="0"/>
              </a:rPr>
              <a:t>-SRAM</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solidFill>
                  <a:schemeClr val="tx1"/>
                </a:solidFill>
                <a:latin typeface="Times New Roman" panose="02020603050405020304" pitchFamily="18" charset="0"/>
                <a:cs typeface="Times New Roman" panose="02020603050405020304" pitchFamily="18" charset="0"/>
              </a:rPr>
              <a:t>电路：</a:t>
            </a:r>
            <a:r>
              <a:rPr lang="en-US" altLang="zh-CN" dirty="0">
                <a:solidFill>
                  <a:schemeClr val="tx1"/>
                </a:solidFill>
                <a:latin typeface="Times New Roman" panose="02020603050405020304" pitchFamily="18" charset="0"/>
                <a:cs typeface="Times New Roman" panose="02020603050405020304" pitchFamily="18" charset="0"/>
              </a:rPr>
              <a:t>CY7C1061G30-10</a:t>
            </a:r>
          </a:p>
          <a:p>
            <a:endParaRPr lang="zh-CN" altLang="en-US" dirty="0"/>
          </a:p>
        </p:txBody>
      </p:sp>
      <p:pic>
        <p:nvPicPr>
          <p:cNvPr id="4" name="图片 3"/>
          <p:cNvPicPr>
            <a:picLocks noChangeAspect="1"/>
          </p:cNvPicPr>
          <p:nvPr/>
        </p:nvPicPr>
        <p:blipFill>
          <a:blip r:embed="rId2"/>
          <a:stretch>
            <a:fillRect/>
          </a:stretch>
        </p:blipFill>
        <p:spPr>
          <a:xfrm rot="16200000">
            <a:off x="-79466" y="2380690"/>
            <a:ext cx="3835857" cy="2744694"/>
          </a:xfrm>
          <a:prstGeom prst="rect">
            <a:avLst/>
          </a:prstGeom>
        </p:spPr>
      </p:pic>
      <p:pic>
        <p:nvPicPr>
          <p:cNvPr id="7" name="图片 6"/>
          <p:cNvPicPr>
            <a:picLocks noChangeAspect="1"/>
          </p:cNvPicPr>
          <p:nvPr/>
        </p:nvPicPr>
        <p:blipFill>
          <a:blip r:embed="rId3"/>
          <a:stretch>
            <a:fillRect/>
          </a:stretch>
        </p:blipFill>
        <p:spPr>
          <a:xfrm rot="16200000">
            <a:off x="5471266" y="2298975"/>
            <a:ext cx="4157279" cy="2941514"/>
          </a:xfrm>
          <a:prstGeom prst="rect">
            <a:avLst/>
          </a:prstGeom>
        </p:spPr>
      </p:pic>
      <p:pic>
        <p:nvPicPr>
          <p:cNvPr id="8" name="图片 7"/>
          <p:cNvPicPr>
            <a:picLocks noChangeAspect="1"/>
          </p:cNvPicPr>
          <p:nvPr/>
        </p:nvPicPr>
        <p:blipFill>
          <a:blip r:embed="rId4"/>
          <a:stretch>
            <a:fillRect/>
          </a:stretch>
        </p:blipFill>
        <p:spPr>
          <a:xfrm rot="16200000">
            <a:off x="2643702" y="2339942"/>
            <a:ext cx="3979873" cy="2859580"/>
          </a:xfrm>
          <a:prstGeom prst="rect">
            <a:avLst/>
          </a:prstGeom>
        </p:spPr>
      </p:pic>
    </p:spTree>
    <p:extLst>
      <p:ext uri="{BB962C8B-B14F-4D97-AF65-F5344CB8AC3E}">
        <p14:creationId xmlns:p14="http://schemas.microsoft.com/office/powerpoint/2010/main" val="3254755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SRAM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r>
              <a:rPr lang="en-US" altLang="zh-CN" sz="1400" b="0" dirty="0">
                <a:solidFill>
                  <a:schemeClr val="tx1"/>
                </a:solidFill>
                <a:latin typeface="Times New Roman" panose="02020603050405020304" pitchFamily="18" charset="0"/>
                <a:cs typeface="Times New Roman" panose="02020603050405020304" pitchFamily="18" charset="0"/>
              </a:rPr>
              <a:t># SRAM</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[0]" LOC = D20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 LOC = D18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[2]" LOC = E16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[3]" LOC = E18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[4]" LOC = E17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[5]" LOC = E20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[6]" LOC = F15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[7]" LOC = F18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[8]" LOC = H19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[9]" LOC = J16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[10]" LOC = J18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[11]" LOC = J20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[12]" LOC = G19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[13]" LOC = H17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[14]" LOC = F20 | IOSTANDARD = LVCMOS33 | SLEW = FAST | DRIVE = 4 ;</a:t>
            </a:r>
          </a:p>
          <a:p>
            <a:r>
              <a:rPr lang="en-US" altLang="zh-CN" sz="1400" b="0" dirty="0">
                <a:solidFill>
                  <a:schemeClr val="tx1"/>
                </a:solidFill>
                <a:latin typeface="Times New Roman" panose="02020603050405020304" pitchFamily="18" charset="0"/>
                <a:cs typeface="Times New Roman" panose="02020603050405020304" pitchFamily="18" charset="0"/>
              </a:rPr>
              <a:t>NET "</a:t>
            </a:r>
            <a:r>
              <a:rPr lang="en-US" altLang="zh-CN" sz="1400" b="0" dirty="0" err="1">
                <a:solidFill>
                  <a:schemeClr val="tx1"/>
                </a:solidFill>
                <a:latin typeface="Times New Roman" panose="02020603050405020304" pitchFamily="18" charset="0"/>
                <a:cs typeface="Times New Roman" panose="02020603050405020304" pitchFamily="18" charset="0"/>
              </a:rPr>
              <a:t>sram_addr</a:t>
            </a:r>
            <a:r>
              <a:rPr lang="en-US" altLang="zh-CN" sz="1400" b="0" dirty="0">
                <a:solidFill>
                  <a:schemeClr val="tx1"/>
                </a:solidFill>
                <a:latin typeface="Times New Roman" panose="02020603050405020304" pitchFamily="18" charset="0"/>
                <a:cs typeface="Times New Roman" panose="02020603050405020304" pitchFamily="18" charset="0"/>
              </a:rPr>
              <a:t>[15]" LOC = G17 | IOSTANDARD = LVCMOS33 | SLEW = FAST | DRIVE = 4 ;</a:t>
            </a:r>
          </a:p>
        </p:txBody>
      </p:sp>
    </p:spTree>
    <p:extLst>
      <p:ext uri="{BB962C8B-B14F-4D97-AF65-F5344CB8AC3E}">
        <p14:creationId xmlns:p14="http://schemas.microsoft.com/office/powerpoint/2010/main" val="253656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贯通实验平台的支持课程</a:t>
            </a:r>
            <a:endParaRPr lang="zh-CN" altLang="en-US" dirty="0"/>
          </a:p>
        </p:txBody>
      </p:sp>
      <p:sp>
        <p:nvSpPr>
          <p:cNvPr id="3" name="内容占位符 2"/>
          <p:cNvSpPr>
            <a:spLocks noGrp="1"/>
          </p:cNvSpPr>
          <p:nvPr>
            <p:ph idx="1"/>
          </p:nvPr>
        </p:nvSpPr>
        <p:spPr>
          <a:xfrm>
            <a:off x="107504" y="1124744"/>
            <a:ext cx="8733656" cy="5256584"/>
          </a:xfrm>
        </p:spPr>
        <p:txBody>
          <a:bodyPr>
            <a:normAutofit fontScale="70000" lnSpcReduction="20000"/>
          </a:bodyPr>
          <a:lstStyle/>
          <a:p>
            <a:pPr indent="0" algn="just">
              <a:lnSpc>
                <a:spcPct val="140000"/>
              </a:lnSpc>
              <a:spcBef>
                <a:spcPts val="0"/>
              </a:spcBef>
              <a:spcAft>
                <a:spcPts val="0"/>
              </a:spcAft>
              <a:buNone/>
            </a:pPr>
            <a:r>
              <a:rPr lang="en-US"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浙江大学与</a:t>
            </a:r>
            <a:r>
              <a:rPr lang="en-US" altLang="zh-CN" b="0" dirty="0" err="1">
                <a:solidFill>
                  <a:srgbClr val="000000"/>
                </a:solidFill>
                <a:latin typeface="Times New Roman" panose="02020603050405020304" pitchFamily="18" charset="0"/>
                <a:ea typeface="宋体" panose="02010600030101010101" pitchFamily="2" charset="-122"/>
                <a:cs typeface="宋体" panose="02010600030101010101" pitchFamily="2" charset="-122"/>
              </a:rPr>
              <a:t>Digilent</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中国合作设计</a:t>
            </a:r>
            <a:r>
              <a:rPr lang="zh-CN" altLang="en-US"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计算机课程贯通教学实验系统</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-Sword</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首个</a:t>
            </a:r>
            <a:r>
              <a:rPr lang="zh-CN" altLang="zh-CN" sz="3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针对贯通计算机课程体系的一体化实验系统</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体现了针对不同课程的教学思想、思维方法和解决问题方法一体化支持。</a:t>
            </a:r>
            <a:endPar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实验系统综合考虑了计算机及相关专业的课程要求并兼顾一线教师的科研支持。实验系统采用开放式体系构架和</a:t>
            </a:r>
            <a:r>
              <a:rPr lang="en-US"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32</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位存储层次结构</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通用性强，适用性灵活。实验方法采用</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FPGA</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实体的虚拟实验箱和</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集成技术，</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支持教师开发个性化实验、课程设计和创新实践。</a:t>
            </a:r>
            <a:endPar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系统资源可很好地支持</a:t>
            </a:r>
            <a:r>
              <a:rPr lang="zh-CN" altLang="zh-CN" dirty="0">
                <a:solidFill>
                  <a:srgbClr val="FF0000"/>
                </a:solidFill>
                <a:cs typeface="Times New Roman" panose="02020603050405020304" pitchFamily="18" charset="0"/>
              </a:rPr>
              <a:t>数字电路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计算机组成</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计算机体系结构</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接口通讯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编译技术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操作系统</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计算机网络</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基于</a:t>
            </a:r>
            <a:r>
              <a:rPr lang="en-US" altLang="zh-CN" sz="3100" dirty="0">
                <a:solidFill>
                  <a:srgbClr val="FF0000"/>
                </a:solidFill>
                <a:cs typeface="Times New Roman" panose="02020603050405020304" pitchFamily="18" charset="0"/>
              </a:rPr>
              <a:t>IP</a:t>
            </a:r>
            <a:r>
              <a:rPr lang="zh-CN" altLang="zh-CN" sz="3100" dirty="0">
                <a:solidFill>
                  <a:srgbClr val="FF0000"/>
                </a:solidFill>
                <a:cs typeface="Times New Roman" panose="02020603050405020304" pitchFamily="18" charset="0"/>
              </a:rPr>
              <a:t>核的嵌入式系统</a:t>
            </a:r>
            <a:r>
              <a:rPr lang="zh-CN" altLang="zh-CN" sz="3100"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zh-CN" altLang="zh-CN" sz="3100" dirty="0">
                <a:solidFill>
                  <a:srgbClr val="FF0000"/>
                </a:solidFill>
                <a:cs typeface="Times New Roman" panose="02020603050405020304" pitchFamily="18" charset="0"/>
              </a:rPr>
              <a:t>多媒体</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等课程的教学实践。</a:t>
            </a:r>
            <a:endParaRPr lang="zh-CN" altLang="zh-CN" sz="4000" b="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36421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SRAM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47500" lnSpcReduction="20000"/>
          </a:bodyPr>
          <a:lstStyle/>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sram_addr</a:t>
            </a:r>
            <a:r>
              <a:rPr lang="en-US" altLang="zh-CN" b="0" dirty="0">
                <a:solidFill>
                  <a:schemeClr val="tx1"/>
                </a:solidFill>
                <a:latin typeface="Times New Roman" panose="02020603050405020304" pitchFamily="18" charset="0"/>
                <a:cs typeface="Times New Roman" panose="02020603050405020304" pitchFamily="18" charset="0"/>
              </a:rPr>
              <a:t>[16]" LOC = F17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sram_addr</a:t>
            </a:r>
            <a:r>
              <a:rPr lang="en-US" altLang="zh-CN" b="0" dirty="0">
                <a:solidFill>
                  <a:schemeClr val="tx1"/>
                </a:solidFill>
                <a:latin typeface="Times New Roman" panose="02020603050405020304" pitchFamily="18" charset="0"/>
                <a:cs typeface="Times New Roman" panose="02020603050405020304" pitchFamily="18" charset="0"/>
              </a:rPr>
              <a:t>[17]" LOC = F19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sram_addr</a:t>
            </a:r>
            <a:r>
              <a:rPr lang="en-US" altLang="zh-CN" b="0" dirty="0">
                <a:solidFill>
                  <a:schemeClr val="tx1"/>
                </a:solidFill>
                <a:latin typeface="Times New Roman" panose="02020603050405020304" pitchFamily="18" charset="0"/>
                <a:cs typeface="Times New Roman" panose="02020603050405020304" pitchFamily="18" charset="0"/>
              </a:rPr>
              <a:t>[18]" LOC = H18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sram_addr</a:t>
            </a:r>
            <a:r>
              <a:rPr lang="en-US" altLang="zh-CN" b="0" dirty="0">
                <a:solidFill>
                  <a:schemeClr val="tx1"/>
                </a:solidFill>
                <a:latin typeface="Times New Roman" panose="02020603050405020304" pitchFamily="18" charset="0"/>
                <a:cs typeface="Times New Roman" panose="02020603050405020304" pitchFamily="18" charset="0"/>
              </a:rPr>
              <a:t>[19]" LOC = G20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sram_ce_n</a:t>
            </a:r>
            <a:r>
              <a:rPr lang="en-US" altLang="zh-CN" b="0" dirty="0">
                <a:solidFill>
                  <a:schemeClr val="tx1"/>
                </a:solidFill>
                <a:latin typeface="Times New Roman" panose="02020603050405020304" pitchFamily="18" charset="0"/>
                <a:cs typeface="Times New Roman" panose="02020603050405020304" pitchFamily="18" charset="0"/>
              </a:rPr>
              <a:t>[0]" LOC = E15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sram_ce_n</a:t>
            </a:r>
            <a:r>
              <a:rPr lang="en-US" altLang="zh-CN" b="0" dirty="0">
                <a:solidFill>
                  <a:schemeClr val="tx1"/>
                </a:solidFill>
                <a:latin typeface="Times New Roman" panose="02020603050405020304" pitchFamily="18" charset="0"/>
                <a:cs typeface="Times New Roman" panose="02020603050405020304" pitchFamily="18" charset="0"/>
              </a:rPr>
              <a:t>[1]" LOC = G15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sram_ce_n</a:t>
            </a:r>
            <a:r>
              <a:rPr lang="en-US" altLang="zh-CN" b="0" dirty="0">
                <a:solidFill>
                  <a:schemeClr val="tx1"/>
                </a:solidFill>
                <a:latin typeface="Times New Roman" panose="02020603050405020304" pitchFamily="18" charset="0"/>
                <a:cs typeface="Times New Roman" panose="02020603050405020304" pitchFamily="18" charset="0"/>
              </a:rPr>
              <a:t>[2]" LOC = K20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[0]" LOC = M16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 LOC = L19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 LOC = L17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 LOC = K18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 LOC = L18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[5]" LOC = K17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[6]" LOC = K16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[7]" LOC = M17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[8]" LOC = H26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[9]" LOC = H23 | IOSTANDARD = LVCMOS33 | SLEW = FAST | DRIVE = 4 ;</a:t>
            </a:r>
          </a:p>
        </p:txBody>
      </p:sp>
    </p:spTree>
    <p:extLst>
      <p:ext uri="{BB962C8B-B14F-4D97-AF65-F5344CB8AC3E}">
        <p14:creationId xmlns:p14="http://schemas.microsoft.com/office/powerpoint/2010/main" val="934320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SRAM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47500" lnSpcReduction="20000"/>
          </a:bodyPr>
          <a:lstStyle/>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[10]" LOC = H21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[11]" LOC = J26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[12]" LOC = L20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[13]" LOC = J19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[14]" LOC = J21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[15]" LOC = K21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[16]" LOC = B26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[17]" LOC = C22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[18]" LOC = A24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[19]" LOC = A23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[20]" LOC = E22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[21]" LOC = E23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[22]" LOC = C24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[23]" LOC = D23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[24]" LOC = B20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[25]" LOC = A20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[26]" LOC = C21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[27]" LOC = B21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[28]" LOC = A22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[29]" LOC = B22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[30]" LOC = D21 | IOSTANDARD = LVCMOS33 | SLEW = FAST | DRIVE = 4 ;</a:t>
            </a:r>
          </a:p>
        </p:txBody>
      </p:sp>
    </p:spTree>
    <p:extLst>
      <p:ext uri="{BB962C8B-B14F-4D97-AF65-F5344CB8AC3E}">
        <p14:creationId xmlns:p14="http://schemas.microsoft.com/office/powerpoint/2010/main" val="2965413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SRAM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47500" lnSpcReduction="20000"/>
          </a:bodyPr>
          <a:lstStyle/>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[31]" LOC = E21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[32]" LOC = H24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[33]" LOC = E26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[34]" LOC = G25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[35]" LOC = F24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[36]" LOC = F25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[37]" LOC = G24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[38]" LOC = G21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[39]" LOC = G26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[40]" LOC = F22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[41]" LOC = G22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[42]" LOC = C26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[43]" LOC = D24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[44]" LOC = E25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[45]" LOC = F23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[46]" LOC = D25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sram_data</a:t>
            </a:r>
            <a:r>
              <a:rPr lang="en-US" altLang="zh-CN" b="0" dirty="0">
                <a:solidFill>
                  <a:schemeClr val="tx1"/>
                </a:solidFill>
                <a:latin typeface="Times New Roman" panose="02020603050405020304" pitchFamily="18" charset="0"/>
                <a:cs typeface="Times New Roman" panose="02020603050405020304" pitchFamily="18" charset="0"/>
              </a:rPr>
              <a:t>[47]" LOC = D26 | IOSTANDARD = LVCMOS33 | SLEW = FAST | DRIVE = 4 ;</a:t>
            </a:r>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453546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SRAM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47500" lnSpcReduction="20000"/>
          </a:bodyPr>
          <a:lstStyle/>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sram_oe_n</a:t>
            </a:r>
            <a:r>
              <a:rPr lang="en-US" altLang="zh-CN" b="0" dirty="0">
                <a:solidFill>
                  <a:schemeClr val="tx1"/>
                </a:solidFill>
                <a:latin typeface="Times New Roman" panose="02020603050405020304" pitchFamily="18" charset="0"/>
                <a:cs typeface="Times New Roman" panose="02020603050405020304" pitchFamily="18" charset="0"/>
              </a:rPr>
              <a:t>[0]" LOC = D19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sram_oe_n</a:t>
            </a:r>
            <a:r>
              <a:rPr lang="en-US" altLang="zh-CN" b="0" dirty="0">
                <a:solidFill>
                  <a:schemeClr val="tx1"/>
                </a:solidFill>
                <a:latin typeface="Times New Roman" panose="02020603050405020304" pitchFamily="18" charset="0"/>
                <a:cs typeface="Times New Roman" panose="02020603050405020304" pitchFamily="18" charset="0"/>
              </a:rPr>
              <a:t>[1]" LOC = U19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sram_oe_n</a:t>
            </a:r>
            <a:r>
              <a:rPr lang="en-US" altLang="zh-CN" b="0" dirty="0">
                <a:solidFill>
                  <a:schemeClr val="tx1"/>
                </a:solidFill>
                <a:latin typeface="Times New Roman" panose="02020603050405020304" pitchFamily="18" charset="0"/>
                <a:cs typeface="Times New Roman" panose="02020603050405020304" pitchFamily="18" charset="0"/>
              </a:rPr>
              <a:t>[2]" LOC = P16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sram_we_n</a:t>
            </a:r>
            <a:r>
              <a:rPr lang="en-US" altLang="zh-CN" b="0" dirty="0">
                <a:solidFill>
                  <a:schemeClr val="tx1"/>
                </a:solidFill>
                <a:latin typeface="Times New Roman" panose="02020603050405020304" pitchFamily="18" charset="0"/>
                <a:cs typeface="Times New Roman" panose="02020603050405020304" pitchFamily="18" charset="0"/>
              </a:rPr>
              <a:t>[0]" LOC = J15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sram_we_n</a:t>
            </a:r>
            <a:r>
              <a:rPr lang="en-US" altLang="zh-CN" b="0" dirty="0">
                <a:solidFill>
                  <a:schemeClr val="tx1"/>
                </a:solidFill>
                <a:latin typeface="Times New Roman" panose="02020603050405020304" pitchFamily="18" charset="0"/>
                <a:cs typeface="Times New Roman" panose="02020603050405020304" pitchFamily="18" charset="0"/>
              </a:rPr>
              <a:t>[1]" LOC = T19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sram_we_n</a:t>
            </a:r>
            <a:r>
              <a:rPr lang="en-US" altLang="zh-CN" b="0" dirty="0">
                <a:solidFill>
                  <a:schemeClr val="tx1"/>
                </a:solidFill>
                <a:latin typeface="Times New Roman" panose="02020603050405020304" pitchFamily="18" charset="0"/>
                <a:cs typeface="Times New Roman" panose="02020603050405020304" pitchFamily="18" charset="0"/>
              </a:rPr>
              <a:t>[2]" LOC = P23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sram_ub_n</a:t>
            </a:r>
            <a:r>
              <a:rPr lang="en-US" altLang="zh-CN" b="0" dirty="0">
                <a:solidFill>
                  <a:schemeClr val="tx1"/>
                </a:solidFill>
                <a:latin typeface="Times New Roman" panose="02020603050405020304" pitchFamily="18" charset="0"/>
                <a:cs typeface="Times New Roman" panose="02020603050405020304" pitchFamily="18" charset="0"/>
              </a:rPr>
              <a:t>[0]" LOC = R26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sram_ub_n</a:t>
            </a:r>
            <a:r>
              <a:rPr lang="en-US" altLang="zh-CN" b="0" dirty="0">
                <a:solidFill>
                  <a:schemeClr val="tx1"/>
                </a:solidFill>
                <a:latin typeface="Times New Roman" panose="02020603050405020304" pitchFamily="18" charset="0"/>
                <a:cs typeface="Times New Roman" panose="02020603050405020304" pitchFamily="18" charset="0"/>
              </a:rPr>
              <a:t>[1]" LOC = P20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sram_ub_n</a:t>
            </a:r>
            <a:r>
              <a:rPr lang="en-US" altLang="zh-CN" b="0" dirty="0">
                <a:solidFill>
                  <a:schemeClr val="tx1"/>
                </a:solidFill>
                <a:latin typeface="Times New Roman" panose="02020603050405020304" pitchFamily="18" charset="0"/>
                <a:cs typeface="Times New Roman" panose="02020603050405020304" pitchFamily="18" charset="0"/>
              </a:rPr>
              <a:t>[2]" LOC = P18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sram_lb_n</a:t>
            </a:r>
            <a:r>
              <a:rPr lang="en-US" altLang="zh-CN" b="0" dirty="0">
                <a:solidFill>
                  <a:schemeClr val="tx1"/>
                </a:solidFill>
                <a:latin typeface="Times New Roman" panose="02020603050405020304" pitchFamily="18" charset="0"/>
                <a:cs typeface="Times New Roman" panose="02020603050405020304" pitchFamily="18" charset="0"/>
              </a:rPr>
              <a:t>[0]" LOC = K26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sram_lb_n</a:t>
            </a:r>
            <a:r>
              <a:rPr lang="en-US" altLang="zh-CN" b="0" dirty="0">
                <a:solidFill>
                  <a:schemeClr val="tx1"/>
                </a:solidFill>
                <a:latin typeface="Times New Roman" panose="02020603050405020304" pitchFamily="18" charset="0"/>
                <a:cs typeface="Times New Roman" panose="02020603050405020304" pitchFamily="18" charset="0"/>
              </a:rPr>
              <a:t>[1]" LOC = M20 | IOSTANDARD = LVCMOS33 | SLEW = FAST | DRIVE = 4 ;</a:t>
            </a:r>
          </a:p>
          <a:p>
            <a:r>
              <a:rPr lang="en-US" altLang="zh-CN" b="0" dirty="0">
                <a:solidFill>
                  <a:schemeClr val="tx1"/>
                </a:solidFill>
                <a:latin typeface="Times New Roman" panose="02020603050405020304" pitchFamily="18" charset="0"/>
                <a:cs typeface="Times New Roman" panose="02020603050405020304" pitchFamily="18" charset="0"/>
              </a:rPr>
              <a:t>NET "</a:t>
            </a:r>
            <a:r>
              <a:rPr lang="en-US" altLang="zh-CN" b="0" dirty="0" err="1">
                <a:solidFill>
                  <a:schemeClr val="tx1"/>
                </a:solidFill>
                <a:latin typeface="Times New Roman" panose="02020603050405020304" pitchFamily="18" charset="0"/>
                <a:cs typeface="Times New Roman" panose="02020603050405020304" pitchFamily="18" charset="0"/>
              </a:rPr>
              <a:t>sram_lb_n</a:t>
            </a:r>
            <a:r>
              <a:rPr lang="en-US" altLang="zh-CN" b="0" dirty="0">
                <a:solidFill>
                  <a:schemeClr val="tx1"/>
                </a:solidFill>
                <a:latin typeface="Times New Roman" panose="02020603050405020304" pitchFamily="18" charset="0"/>
                <a:cs typeface="Times New Roman" panose="02020603050405020304" pitchFamily="18" charset="0"/>
              </a:rPr>
              <a:t>[2]" LOC = R17 | IOSTANDARD = LVCMOS33 | SLEW = FAST | DRIVE = 4 ;</a:t>
            </a:r>
          </a:p>
          <a:p>
            <a:endParaRPr lang="zh-CN" altLang="en-US" dirty="0"/>
          </a:p>
        </p:txBody>
      </p:sp>
    </p:spTree>
    <p:extLst>
      <p:ext uri="{BB962C8B-B14F-4D97-AF65-F5344CB8AC3E}">
        <p14:creationId xmlns:p14="http://schemas.microsoft.com/office/powerpoint/2010/main" val="1799759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SWORD</a:t>
            </a:r>
            <a:r>
              <a:rPr lang="zh-CN" altLang="en-US" dirty="0">
                <a:latin typeface="Times New Roman" panose="02020603050405020304" pitchFamily="18" charset="0"/>
                <a:cs typeface="Times New Roman" panose="02020603050405020304" pitchFamily="18" charset="0"/>
              </a:rPr>
              <a:t>板载存储器</a:t>
            </a:r>
            <a:r>
              <a:rPr lang="en-US" altLang="zh-CN" dirty="0">
                <a:latin typeface="Times New Roman" panose="02020603050405020304" pitchFamily="18" charset="0"/>
                <a:cs typeface="Times New Roman" panose="02020603050405020304" pitchFamily="18" charset="0"/>
              </a:rPr>
              <a:t>-NOR Flash</a:t>
            </a:r>
            <a:endParaRPr lang="zh-CN" altLang="en-US" dirty="0"/>
          </a:p>
        </p:txBody>
      </p:sp>
      <p:sp>
        <p:nvSpPr>
          <p:cNvPr id="3" name="内容占位符 2"/>
          <p:cNvSpPr>
            <a:spLocks noGrp="1"/>
          </p:cNvSpPr>
          <p:nvPr>
            <p:ph idx="1"/>
          </p:nvPr>
        </p:nvSpPr>
        <p:spPr/>
        <p:txBody>
          <a:bodyPr/>
          <a:lstStyle/>
          <a:p>
            <a:r>
              <a:rPr lang="zh-CN" altLang="en-US" dirty="0">
                <a:solidFill>
                  <a:schemeClr val="tx1"/>
                </a:solidFill>
                <a:latin typeface="Times New Roman" panose="02020603050405020304" pitchFamily="18" charset="0"/>
                <a:cs typeface="Times New Roman" panose="02020603050405020304" pitchFamily="18" charset="0"/>
              </a:rPr>
              <a:t>电路：</a:t>
            </a:r>
            <a:endParaRPr lang="en-US" altLang="zh-CN" dirty="0">
              <a:solidFill>
                <a:schemeClr val="tx1"/>
              </a:solidFill>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S29GL128S10TFI010</a:t>
            </a:r>
            <a:endParaRPr lang="en-US" altLang="zh-CN"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03848" y="991777"/>
            <a:ext cx="5773718" cy="2762724"/>
          </a:xfrm>
          <a:prstGeom prst="rect">
            <a:avLst/>
          </a:prstGeom>
        </p:spPr>
      </p:pic>
      <p:pic>
        <p:nvPicPr>
          <p:cNvPr id="5" name="图片 4"/>
          <p:cNvPicPr>
            <a:picLocks noChangeAspect="1"/>
          </p:cNvPicPr>
          <p:nvPr/>
        </p:nvPicPr>
        <p:blipFill>
          <a:blip r:embed="rId3"/>
          <a:stretch>
            <a:fillRect/>
          </a:stretch>
        </p:blipFill>
        <p:spPr>
          <a:xfrm>
            <a:off x="3491880" y="3768804"/>
            <a:ext cx="5291930" cy="2468508"/>
          </a:xfrm>
          <a:prstGeom prst="rect">
            <a:avLst/>
          </a:prstGeom>
        </p:spPr>
      </p:pic>
    </p:spTree>
    <p:extLst>
      <p:ext uri="{BB962C8B-B14F-4D97-AF65-F5344CB8AC3E}">
        <p14:creationId xmlns:p14="http://schemas.microsoft.com/office/powerpoint/2010/main" val="1937597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NOR Flash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1500" b="0" dirty="0">
                <a:solidFill>
                  <a:schemeClr val="tx1"/>
                </a:solidFill>
                <a:latin typeface="Times New Roman" panose="02020603050405020304" pitchFamily="18" charset="0"/>
                <a:cs typeface="Times New Roman" panose="02020603050405020304" pitchFamily="18" charset="0"/>
              </a:rPr>
              <a:t># BPI Flash</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[0]" LOC = C12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 LOC = J11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 LOC = H13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[3]" LOC = H12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[4]" LOC = J13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[5]" LOC = H11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[6]" LOC = J10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[7]" LOC = J8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[8]" LOC = F9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[9]" LOC = F8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[10]" LOC = E10 | IOSTANDARD = LVCMOS33 | SLEW = FAST ;</a:t>
            </a:r>
            <a:endParaRPr lang="zh-CN" altLang="en-US" sz="15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3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NOR Flash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[11]" LOC = F10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[12]" LOC = D9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[13]" LOC = D8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[14]" LOC = G14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[15]" LOC = H14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[16]" LOC = B9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[17]" LOC = G11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[18]" LOC = H9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[19]" LOC = G12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[20]" LOC = F12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[21]" LOC = H8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[22]" LOC = A8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[23]" LOC = C9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[24]" LOC = D10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flash_addr</a:t>
            </a:r>
            <a:r>
              <a:rPr lang="en-US" altLang="zh-CN" sz="1500" b="0" dirty="0">
                <a:solidFill>
                  <a:schemeClr val="tx1"/>
                </a:solidFill>
                <a:latin typeface="Times New Roman" panose="02020603050405020304" pitchFamily="18" charset="0"/>
                <a:cs typeface="Times New Roman" panose="02020603050405020304" pitchFamily="18" charset="0"/>
              </a:rPr>
              <a:t>[25]" LOC = A9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flash_ce_n</a:t>
            </a:r>
            <a:r>
              <a:rPr lang="en-US" altLang="zh-CN" sz="1500" b="0" dirty="0">
                <a:solidFill>
                  <a:schemeClr val="tx1"/>
                </a:solidFill>
                <a:latin typeface="Times New Roman" panose="02020603050405020304" pitchFamily="18" charset="0"/>
                <a:cs typeface="Times New Roman" panose="02020603050405020304" pitchFamily="18" charset="0"/>
              </a:rPr>
              <a:t>[0]" LOC = D11 | IOSTANDARD = LVCMOS33 | SLEW = FAST ;</a:t>
            </a:r>
          </a:p>
          <a:p>
            <a:r>
              <a:rPr lang="en-US" altLang="zh-CN" sz="1500" b="0" dirty="0">
                <a:solidFill>
                  <a:schemeClr val="tx1"/>
                </a:solidFill>
                <a:latin typeface="Times New Roman" panose="02020603050405020304" pitchFamily="18" charset="0"/>
                <a:cs typeface="Times New Roman" panose="02020603050405020304" pitchFamily="18" charset="0"/>
              </a:rPr>
              <a:t>NET "</a:t>
            </a:r>
            <a:r>
              <a:rPr lang="en-US" altLang="zh-CN" sz="1500" b="0" dirty="0" err="1">
                <a:solidFill>
                  <a:schemeClr val="tx1"/>
                </a:solidFill>
                <a:latin typeface="Times New Roman" panose="02020603050405020304" pitchFamily="18" charset="0"/>
                <a:cs typeface="Times New Roman" panose="02020603050405020304" pitchFamily="18" charset="0"/>
              </a:rPr>
              <a:t>flash_ce_n</a:t>
            </a:r>
            <a:r>
              <a:rPr lang="en-US" altLang="zh-CN" sz="1500" b="0" dirty="0">
                <a:solidFill>
                  <a:schemeClr val="tx1"/>
                </a:solidFill>
                <a:latin typeface="Times New Roman" panose="02020603050405020304" pitchFamily="18" charset="0"/>
                <a:cs typeface="Times New Roman" panose="02020603050405020304" pitchFamily="18" charset="0"/>
              </a:rPr>
              <a:t>[1]" LOC = F14 | IOSTANDARD = LVCMOS33 | SLEW = FAST ;</a:t>
            </a:r>
            <a:endParaRPr lang="zh-CN" altLang="en-US" sz="15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4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NOR Flash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[0]" LOC = D14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[1]" LOC = D13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[2]" LOC = E13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[3]" LOC = E12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[4]" LOC = C14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[5]" LOC = C13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[6]" LOC = B12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[7]" LOC = B11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[8]" LOC = B14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[9]" LOC = A14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[10]" LOC = B10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[11]" LOC = A10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[12]" LOC = B15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[13]" LOC = A15 | IOSTANDARD = LVCMOS33 | SLEW = FAST ;</a:t>
            </a:r>
          </a:p>
          <a:p>
            <a:r>
              <a:rPr lang="en-US" altLang="zh-CN" sz="1600" b="0" dirty="0">
                <a:solidFill>
                  <a:schemeClr val="tx1"/>
                </a:solidFill>
                <a:latin typeface="Times New Roman" panose="02020603050405020304" pitchFamily="18" charset="0"/>
                <a:cs typeface="Times New Roman" panose="02020603050405020304" pitchFamily="18" charset="0"/>
              </a:rPr>
              <a:t>NET "</a:t>
            </a:r>
            <a:r>
              <a:rPr lang="en-US" altLang="zh-CN" sz="1600" b="0" dirty="0" err="1">
                <a:solidFill>
                  <a:schemeClr val="tx1"/>
                </a:solidFill>
                <a:latin typeface="Times New Roman" panose="02020603050405020304" pitchFamily="18" charset="0"/>
                <a:cs typeface="Times New Roman" panose="02020603050405020304" pitchFamily="18" charset="0"/>
              </a:rPr>
              <a:t>flash_data</a:t>
            </a:r>
            <a:r>
              <a:rPr lang="en-US" altLang="zh-CN" sz="1600" b="0" dirty="0">
                <a:solidFill>
                  <a:schemeClr val="tx1"/>
                </a:solidFill>
                <a:latin typeface="Times New Roman" panose="02020603050405020304" pitchFamily="18" charset="0"/>
                <a:cs typeface="Times New Roman" panose="02020603050405020304" pitchFamily="18" charset="0"/>
              </a:rPr>
              <a:t>[14]" LOC = A13 | IOSTANDARD = LVCMOS33 | SLEW = FAST ;</a:t>
            </a:r>
          </a:p>
          <a:p>
            <a:endParaRPr lang="en-US" altLang="zh-CN" sz="15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363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NOR Flash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Autofit/>
          </a:bodyPr>
          <a:lstStyle/>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[15]" LOC = A12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[16]" LOC = J14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[17]" LOC = J25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[18]" LOC = C18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[19]" LOC = J23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[20]" LOC = K23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[21]" LOC = B17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[22]" LOC = L22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[23]" LOC = D15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[24]" LOC = H22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[25]" LOC = K15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[26]" LOC = J24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[27]" LOC = K22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[28]" LOC = C17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[29]" LOC = D16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[30]" LOC = A17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flash_data</a:t>
            </a:r>
            <a:r>
              <a:rPr lang="en-US" altLang="zh-CN" sz="1200" b="0" dirty="0">
                <a:solidFill>
                  <a:schemeClr val="tx1"/>
                </a:solidFill>
                <a:latin typeface="Times New Roman" panose="02020603050405020304" pitchFamily="18" charset="0"/>
                <a:cs typeface="Times New Roman" panose="02020603050405020304" pitchFamily="18" charset="0"/>
              </a:rPr>
              <a:t>[31]" LOC = L23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flash_oe_n</a:t>
            </a:r>
            <a:r>
              <a:rPr lang="en-US" altLang="zh-CN" sz="1200" b="0" dirty="0">
                <a:solidFill>
                  <a:schemeClr val="tx1"/>
                </a:solidFill>
                <a:latin typeface="Times New Roman" panose="02020603050405020304" pitchFamily="18" charset="0"/>
                <a:cs typeface="Times New Roman" panose="02020603050405020304" pitchFamily="18" charset="0"/>
              </a:rPr>
              <a:t>" LOC = F13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flash_rst_n</a:t>
            </a:r>
            <a:r>
              <a:rPr lang="en-US" altLang="zh-CN" sz="1200" b="0" dirty="0">
                <a:solidFill>
                  <a:schemeClr val="tx1"/>
                </a:solidFill>
                <a:latin typeface="Times New Roman" panose="02020603050405020304" pitchFamily="18" charset="0"/>
                <a:cs typeface="Times New Roman" panose="02020603050405020304" pitchFamily="18" charset="0"/>
              </a:rPr>
              <a:t>" LOC = G9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flash_ready</a:t>
            </a:r>
            <a:r>
              <a:rPr lang="en-US" altLang="zh-CN" sz="1200" b="0" dirty="0">
                <a:solidFill>
                  <a:schemeClr val="tx1"/>
                </a:solidFill>
                <a:latin typeface="Times New Roman" panose="02020603050405020304" pitchFamily="18" charset="0"/>
                <a:cs typeface="Times New Roman" panose="02020603050405020304" pitchFamily="18" charset="0"/>
              </a:rPr>
              <a:t>[0]" LOC = C11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flash_ready</a:t>
            </a:r>
            <a:r>
              <a:rPr lang="en-US" altLang="zh-CN" sz="1200" b="0" dirty="0">
                <a:solidFill>
                  <a:schemeClr val="tx1"/>
                </a:solidFill>
                <a:latin typeface="Times New Roman" panose="02020603050405020304" pitchFamily="18" charset="0"/>
                <a:cs typeface="Times New Roman" panose="02020603050405020304" pitchFamily="18" charset="0"/>
              </a:rPr>
              <a:t>[1]" LOC = E11 | IOSTANDARD = LVCMOS33 | SLEW = FAST ;</a:t>
            </a:r>
          </a:p>
          <a:p>
            <a:r>
              <a:rPr lang="en-US" altLang="zh-CN" sz="1200" b="0" dirty="0">
                <a:solidFill>
                  <a:schemeClr val="tx1"/>
                </a:solidFill>
                <a:latin typeface="Times New Roman" panose="02020603050405020304" pitchFamily="18" charset="0"/>
                <a:cs typeface="Times New Roman" panose="02020603050405020304" pitchFamily="18" charset="0"/>
              </a:rPr>
              <a:t>NET "</a:t>
            </a:r>
            <a:r>
              <a:rPr lang="en-US" altLang="zh-CN" sz="1200" b="0" dirty="0" err="1">
                <a:solidFill>
                  <a:schemeClr val="tx1"/>
                </a:solidFill>
                <a:latin typeface="Times New Roman" panose="02020603050405020304" pitchFamily="18" charset="0"/>
                <a:cs typeface="Times New Roman" panose="02020603050405020304" pitchFamily="18" charset="0"/>
              </a:rPr>
              <a:t>flash_we_n</a:t>
            </a:r>
            <a:r>
              <a:rPr lang="en-US" altLang="zh-CN" sz="1200" b="0" dirty="0">
                <a:solidFill>
                  <a:schemeClr val="tx1"/>
                </a:solidFill>
                <a:latin typeface="Times New Roman" panose="02020603050405020304" pitchFamily="18" charset="0"/>
                <a:cs typeface="Times New Roman" panose="02020603050405020304" pitchFamily="18" charset="0"/>
              </a:rPr>
              <a:t>" LOC = G10 | IOSTANDARD = LVCMOS33 | SLEW = FAST ;</a:t>
            </a:r>
            <a:endParaRPr lang="zh-CN" altLang="en-US" sz="1200" b="0" dirty="0">
              <a:solidFill>
                <a:schemeClr val="tx1"/>
              </a:solidFill>
              <a:latin typeface="Times New Roman" panose="02020603050405020304" pitchFamily="18" charset="0"/>
              <a:cs typeface="Times New Roman" panose="02020603050405020304" pitchFamily="18" charset="0"/>
            </a:endParaRPr>
          </a:p>
          <a:p>
            <a:endParaRPr lang="zh-CN" altLang="en-US" sz="1200" dirty="0"/>
          </a:p>
        </p:txBody>
      </p:sp>
    </p:spTree>
    <p:extLst>
      <p:ext uri="{BB962C8B-B14F-4D97-AF65-F5344CB8AC3E}">
        <p14:creationId xmlns:p14="http://schemas.microsoft.com/office/powerpoint/2010/main" val="3256688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SWORD</a:t>
            </a:r>
            <a:r>
              <a:rPr lang="zh-CN" altLang="en-US" dirty="0">
                <a:latin typeface="Times New Roman" panose="02020603050405020304" pitchFamily="18" charset="0"/>
                <a:cs typeface="Times New Roman" panose="02020603050405020304" pitchFamily="18" charset="0"/>
              </a:rPr>
              <a:t>板载存储器</a:t>
            </a:r>
            <a:r>
              <a:rPr lang="en-US" altLang="zh-CN" dirty="0">
                <a:latin typeface="Times New Roman" panose="02020603050405020304" pitchFamily="18" charset="0"/>
                <a:cs typeface="Times New Roman" panose="02020603050405020304" pitchFamily="18" charset="0"/>
              </a:rPr>
              <a:t>-DDR</a:t>
            </a:r>
            <a:endParaRPr lang="zh-CN" altLang="en-US" dirty="0"/>
          </a:p>
        </p:txBody>
      </p:sp>
      <p:sp>
        <p:nvSpPr>
          <p:cNvPr id="3" name="内容占位符 2"/>
          <p:cNvSpPr>
            <a:spLocks noGrp="1"/>
          </p:cNvSpPr>
          <p:nvPr>
            <p:ph idx="1"/>
          </p:nvPr>
        </p:nvSpPr>
        <p:spPr/>
        <p:txBody>
          <a:bodyPr/>
          <a:lstStyle/>
          <a:p>
            <a:r>
              <a:rPr lang="zh-CN" altLang="en-US" dirty="0">
                <a:solidFill>
                  <a:schemeClr val="tx1"/>
                </a:solidFill>
                <a:latin typeface="Times New Roman" panose="02020603050405020304" pitchFamily="18" charset="0"/>
                <a:cs typeface="Times New Roman" panose="02020603050405020304" pitchFamily="18" charset="0"/>
              </a:rPr>
              <a:t>电路：</a:t>
            </a:r>
            <a:r>
              <a:rPr lang="en-US" altLang="zh-CN" dirty="0">
                <a:solidFill>
                  <a:schemeClr val="tx1"/>
                </a:solidFill>
                <a:latin typeface="Times New Roman" panose="02020603050405020304" pitchFamily="18" charset="0"/>
                <a:cs typeface="Times New Roman" panose="02020603050405020304" pitchFamily="18" charset="0"/>
              </a:rPr>
              <a:t>H5TQ2G63GFR</a:t>
            </a:r>
          </a:p>
        </p:txBody>
      </p:sp>
      <p:pic>
        <p:nvPicPr>
          <p:cNvPr id="4" name="图片 3"/>
          <p:cNvPicPr>
            <a:picLocks noChangeAspect="1"/>
          </p:cNvPicPr>
          <p:nvPr/>
        </p:nvPicPr>
        <p:blipFill>
          <a:blip r:embed="rId2"/>
          <a:stretch>
            <a:fillRect/>
          </a:stretch>
        </p:blipFill>
        <p:spPr>
          <a:xfrm rot="16200000">
            <a:off x="595222" y="2509233"/>
            <a:ext cx="4104455" cy="3207683"/>
          </a:xfrm>
          <a:prstGeom prst="rect">
            <a:avLst/>
          </a:prstGeom>
        </p:spPr>
      </p:pic>
      <p:pic>
        <p:nvPicPr>
          <p:cNvPr id="5" name="图片 4"/>
          <p:cNvPicPr>
            <a:picLocks noChangeAspect="1"/>
          </p:cNvPicPr>
          <p:nvPr/>
        </p:nvPicPr>
        <p:blipFill>
          <a:blip r:embed="rId3"/>
          <a:stretch>
            <a:fillRect/>
          </a:stretch>
        </p:blipFill>
        <p:spPr>
          <a:xfrm rot="16200000">
            <a:off x="4529585" y="2346671"/>
            <a:ext cx="4000646" cy="3140968"/>
          </a:xfrm>
          <a:prstGeom prst="rect">
            <a:avLst/>
          </a:prstGeom>
        </p:spPr>
      </p:pic>
    </p:spTree>
    <p:extLst>
      <p:ext uri="{BB962C8B-B14F-4D97-AF65-F5344CB8AC3E}">
        <p14:creationId xmlns:p14="http://schemas.microsoft.com/office/powerpoint/2010/main" val="357094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a:t>贯通教学实践系统特色</a:t>
            </a:r>
          </a:p>
        </p:txBody>
      </p:sp>
      <p:sp>
        <p:nvSpPr>
          <p:cNvPr id="3" name="内容占位符 2"/>
          <p:cNvSpPr>
            <a:spLocks noGrp="1"/>
          </p:cNvSpPr>
          <p:nvPr>
            <p:ph idx="1"/>
          </p:nvPr>
        </p:nvSpPr>
        <p:spPr>
          <a:xfrm>
            <a:off x="249876" y="1080970"/>
            <a:ext cx="8208912" cy="5156342"/>
          </a:xfrm>
        </p:spPr>
        <p:txBody>
          <a:bodyPr>
            <a:noAutofit/>
          </a:bodyPr>
          <a:lstStyle/>
          <a:p>
            <a:pPr marL="0" lvl="0" indent="0">
              <a:lnSpc>
                <a:spcPct val="150000"/>
              </a:lnSpc>
              <a:spcBef>
                <a:spcPts val="0"/>
              </a:spcBef>
              <a:buNone/>
              <a:tabLst>
                <a:tab pos="228600" algn="l"/>
              </a:tabLst>
            </a:pPr>
            <a:r>
              <a:rPr lang="en-US" altLang="zh-CN" sz="2000" dirty="0">
                <a:solidFill>
                  <a:srgbClr val="3333FF"/>
                </a:solidFill>
                <a:latin typeface="宋体" panose="02010600030101010101" pitchFamily="2" charset="-122"/>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核心课程贯通教学：</a:t>
            </a:r>
            <a:r>
              <a:rPr lang="zh-CN" altLang="zh-CN" sz="2000" dirty="0">
                <a:solidFill>
                  <a:srgbClr val="000000"/>
                </a:solidFill>
                <a:latin typeface="宋体" panose="02010600030101010101" pitchFamily="2" charset="-122"/>
                <a:ea typeface="宋体" panose="02010600030101010101" pitchFamily="2" charset="-122"/>
              </a:rPr>
              <a:t>融合贯通计算机组成原理与设计、数字逻辑设计、操作系统和编译技术等课程知识体系。</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实验平台贯通体系：</a:t>
            </a:r>
            <a:r>
              <a:rPr lang="zh-CN" altLang="zh-CN" sz="2000" dirty="0">
                <a:solidFill>
                  <a:srgbClr val="000000"/>
                </a:solidFill>
                <a:latin typeface="宋体" panose="02010600030101010101" pitchFamily="2" charset="-122"/>
                <a:ea typeface="宋体" panose="02010600030101010101" pitchFamily="2" charset="-122"/>
              </a:rPr>
              <a:t>适应计算机系统</a:t>
            </a:r>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设计与实现贯通教学实验体系，也可作为电类专业微机原理创新实践平台。</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可操作可裁剪实验方法：</a:t>
            </a:r>
            <a:r>
              <a:rPr lang="zh-CN" altLang="zh-CN" sz="2000" dirty="0">
                <a:solidFill>
                  <a:srgbClr val="3333FF"/>
                </a:solidFill>
                <a:latin typeface="宋体" panose="02010600030101010101" pitchFamily="2" charset="-122"/>
              </a:rPr>
              <a:t>基于</a:t>
            </a:r>
            <a:r>
              <a:rPr lang="en-US" altLang="zh-CN" sz="2000" dirty="0">
                <a:solidFill>
                  <a:srgbClr val="3333FF"/>
                </a:solidFill>
                <a:latin typeface="宋体" panose="02010600030101010101" pitchFamily="2" charset="-122"/>
              </a:rPr>
              <a:t>FPGA</a:t>
            </a:r>
            <a:r>
              <a:rPr lang="zh-CN" altLang="zh-CN" sz="2000" dirty="0">
                <a:solidFill>
                  <a:srgbClr val="3333FF"/>
                </a:solidFill>
                <a:latin typeface="宋体" panose="02010600030101010101" pitchFamily="2" charset="-122"/>
              </a:rPr>
              <a:t>实体的可扩展虚拟实验箱</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自顶向下：</a:t>
            </a:r>
            <a:r>
              <a:rPr lang="zh-CN" altLang="zh-CN" sz="2000" dirty="0">
                <a:solidFill>
                  <a:srgbClr val="000000"/>
                </a:solidFill>
                <a:latin typeface="宋体" panose="02010600030101010101" pitchFamily="2" charset="-122"/>
                <a:ea typeface="宋体" panose="02010600030101010101" pitchFamily="2" charset="-122"/>
              </a:rPr>
              <a:t>以知识领域</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点</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模块化分解计算机系统为</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 </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自底向上：</a:t>
            </a:r>
            <a:r>
              <a:rPr lang="zh-CN" altLang="zh-CN" sz="2000" dirty="0">
                <a:solidFill>
                  <a:srgbClr val="000000"/>
                </a:solidFill>
                <a:latin typeface="宋体" panose="02010600030101010101" pitchFamily="2" charset="-122"/>
                <a:ea typeface="宋体" panose="02010600030101010101" pitchFamily="2" charset="-122"/>
              </a:rPr>
              <a:t>设计计算机系统部件，</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技术集成替换</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个性化课程设计。</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DIY</a:t>
            </a:r>
            <a:r>
              <a:rPr lang="zh-CN" altLang="zh-CN" sz="2000" dirty="0">
                <a:solidFill>
                  <a:srgbClr val="000000"/>
                </a:solidFill>
                <a:latin typeface="宋体" panose="02010600030101010101" pitchFamily="2" charset="-122"/>
                <a:ea typeface="宋体" panose="02010600030101010101" pitchFamily="2" charset="-122"/>
              </a:rPr>
              <a:t>计算机系统，让学生在校期间递进式逐步设计实现简易但完整的计算机系统或</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或阶段性创新课程设计。</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latin typeface="宋体" panose="02010600030101010101" pitchFamily="2" charset="-122"/>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软硬协同的计算思维</a:t>
            </a:r>
            <a:r>
              <a:rPr lang="zh-CN" altLang="zh-CN" sz="2000" dirty="0">
                <a:solidFill>
                  <a:srgbClr val="FF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体现同一问题不同课程采用的不同教学思想和思维方法。以图灵机为贯通教学主线，深入理解计算思维。</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6043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DDR UCF</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22691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SWORD</a:t>
            </a:r>
            <a:r>
              <a:rPr lang="zh-CN" altLang="en-US" dirty="0">
                <a:latin typeface="Times New Roman" panose="02020603050405020304" pitchFamily="18" charset="0"/>
                <a:cs typeface="Times New Roman" panose="02020603050405020304" pitchFamily="18" charset="0"/>
              </a:rPr>
              <a:t>板载外存</a:t>
            </a:r>
            <a:r>
              <a:rPr lang="en-US" altLang="zh-CN" dirty="0">
                <a:latin typeface="Times New Roman" panose="02020603050405020304" pitchFamily="18" charset="0"/>
                <a:cs typeface="Times New Roman" panose="02020603050405020304" pitchFamily="18" charset="0"/>
              </a:rPr>
              <a:t>-TF</a:t>
            </a:r>
            <a:r>
              <a:rPr lang="zh-CN" altLang="en-US" dirty="0">
                <a:latin typeface="Times New Roman" panose="02020603050405020304" pitchFamily="18" charset="0"/>
                <a:cs typeface="Times New Roman" panose="02020603050405020304" pitchFamily="18" charset="0"/>
              </a:rPr>
              <a:t>卡</a:t>
            </a:r>
            <a:endParaRPr lang="zh-CN" altLang="en-US" dirty="0"/>
          </a:p>
        </p:txBody>
      </p:sp>
      <p:sp>
        <p:nvSpPr>
          <p:cNvPr id="3" name="内容占位符 2"/>
          <p:cNvSpPr>
            <a:spLocks noGrp="1"/>
          </p:cNvSpPr>
          <p:nvPr>
            <p:ph idx="1"/>
          </p:nvPr>
        </p:nvSpPr>
        <p:spPr>
          <a:xfrm>
            <a:off x="395536" y="2852936"/>
            <a:ext cx="8229600" cy="4968552"/>
          </a:xfrm>
        </p:spPr>
        <p:txBody>
          <a:bodyPr>
            <a:normAutofit/>
          </a:bodyPr>
          <a:lstStyle/>
          <a:p>
            <a:r>
              <a:rPr lang="en-US" altLang="zh-CN" dirty="0">
                <a:solidFill>
                  <a:schemeClr val="tx1"/>
                </a:solidFill>
                <a:latin typeface="Times New Roman" panose="02020603050405020304" pitchFamily="18" charset="0"/>
                <a:cs typeface="Times New Roman" panose="02020603050405020304" pitchFamily="18" charset="0"/>
              </a:rPr>
              <a:t>UCF</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 SD Card SD mode</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a:t>
            </a:r>
            <a:r>
              <a:rPr lang="en-US" altLang="zh-CN" sz="1800" b="0" dirty="0" err="1">
                <a:solidFill>
                  <a:schemeClr val="tx1"/>
                </a:solidFill>
                <a:latin typeface="Times New Roman" panose="02020603050405020304" pitchFamily="18" charset="0"/>
                <a:cs typeface="Times New Roman" panose="02020603050405020304" pitchFamily="18" charset="0"/>
              </a:rPr>
              <a:t>sd_cd</a:t>
            </a:r>
            <a:r>
              <a:rPr lang="en-US" altLang="zh-CN" sz="1800" b="0" dirty="0">
                <a:solidFill>
                  <a:schemeClr val="tx1"/>
                </a:solidFill>
                <a:latin typeface="Times New Roman" panose="02020603050405020304" pitchFamily="18" charset="0"/>
                <a:cs typeface="Times New Roman" panose="02020603050405020304" pitchFamily="18" charset="0"/>
              </a:rPr>
              <a:t>"	  LOC = AE26   | IOSTANDARD = LVCMOS33 | PULLUP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a:t>
            </a:r>
            <a:r>
              <a:rPr lang="en-US" altLang="zh-CN" sz="1800" b="0" dirty="0" err="1">
                <a:solidFill>
                  <a:schemeClr val="tx1"/>
                </a:solidFill>
                <a:latin typeface="Times New Roman" panose="02020603050405020304" pitchFamily="18" charset="0"/>
                <a:cs typeface="Times New Roman" panose="02020603050405020304" pitchFamily="18" charset="0"/>
              </a:rPr>
              <a:t>sd_sck</a:t>
            </a:r>
            <a:r>
              <a:rPr lang="en-US" altLang="zh-CN" sz="1800" b="0" dirty="0">
                <a:solidFill>
                  <a:schemeClr val="tx1"/>
                </a:solidFill>
                <a:latin typeface="Times New Roman" panose="02020603050405020304" pitchFamily="18" charset="0"/>
                <a:cs typeface="Times New Roman" panose="02020603050405020304" pitchFamily="18" charset="0"/>
              </a:rPr>
              <a:t>"	  LOC = AF23   | IOSTANDARD = LVCMOS33;</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a:t>
            </a:r>
            <a:r>
              <a:rPr lang="en-US" altLang="zh-CN" sz="1800" b="0" dirty="0" err="1">
                <a:solidFill>
                  <a:schemeClr val="tx1"/>
                </a:solidFill>
                <a:latin typeface="Times New Roman" panose="02020603050405020304" pitchFamily="18" charset="0"/>
                <a:cs typeface="Times New Roman" panose="02020603050405020304" pitchFamily="18" charset="0"/>
              </a:rPr>
              <a:t>sd_cmd</a:t>
            </a:r>
            <a:r>
              <a:rPr lang="en-US" altLang="zh-CN" sz="1800" b="0" dirty="0">
                <a:solidFill>
                  <a:schemeClr val="tx1"/>
                </a:solidFill>
                <a:latin typeface="Times New Roman" panose="02020603050405020304" pitchFamily="18" charset="0"/>
                <a:cs typeface="Times New Roman" panose="02020603050405020304" pitchFamily="18" charset="0"/>
              </a:rPr>
              <a:t>" LOC = AD25  | IOSTANDARD = LVCMOS33 | PULLUP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"sd_dat0" LOC = AE25   | IOSTANDARD = LVCMOS33 | PULLUP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"sd_dat1" LOC = AE22   | IOSTANDARD = LVCMOS33 | PULLUP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"sd_dat2" LOC = AF22   | IOSTANDARD = LVCMOS33 | PULLUP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"sd_dat3" LOC = Y20     | IOSTANDARD = LVCMOS33 | PULLUP ;</a:t>
            </a:r>
            <a:endParaRPr lang="zh-CN" altLang="en-US" sz="1800" b="0" dirty="0">
              <a:solidFill>
                <a:schemeClr val="tx1"/>
              </a:solidFill>
              <a:latin typeface="Times New Roman" panose="02020603050405020304" pitchFamily="18" charset="0"/>
              <a:cs typeface="Times New Roman" panose="02020603050405020304" pitchFamily="18" charset="0"/>
            </a:endParaRPr>
          </a:p>
          <a:p>
            <a:pPr marL="0" indent="0">
              <a:buNone/>
            </a:pPr>
            <a:endParaRPr lang="zh-CN" altLang="en-US" sz="1800" dirty="0"/>
          </a:p>
        </p:txBody>
      </p:sp>
      <p:pic>
        <p:nvPicPr>
          <p:cNvPr id="4" name="图片 3"/>
          <p:cNvPicPr>
            <a:picLocks noChangeAspect="1"/>
          </p:cNvPicPr>
          <p:nvPr/>
        </p:nvPicPr>
        <p:blipFill>
          <a:blip r:embed="rId2"/>
          <a:stretch>
            <a:fillRect/>
          </a:stretch>
        </p:blipFill>
        <p:spPr>
          <a:xfrm>
            <a:off x="3189040" y="1124744"/>
            <a:ext cx="5436096" cy="2629239"/>
          </a:xfrm>
          <a:prstGeom prst="rect">
            <a:avLst/>
          </a:prstGeom>
        </p:spPr>
      </p:pic>
    </p:spTree>
    <p:extLst>
      <p:ext uri="{BB962C8B-B14F-4D97-AF65-F5344CB8AC3E}">
        <p14:creationId xmlns:p14="http://schemas.microsoft.com/office/powerpoint/2010/main" val="1612449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SWORD</a:t>
            </a:r>
            <a:r>
              <a:rPr lang="zh-CN" altLang="en-US" dirty="0">
                <a:latin typeface="Times New Roman" panose="02020603050405020304" pitchFamily="18" charset="0"/>
                <a:cs typeface="Times New Roman" panose="02020603050405020304" pitchFamily="18" charset="0"/>
              </a:rPr>
              <a:t>板载标准接口</a:t>
            </a:r>
            <a:r>
              <a:rPr lang="en-US" altLang="zh-CN" dirty="0">
                <a:latin typeface="Times New Roman" panose="02020603050405020304" pitchFamily="18" charset="0"/>
                <a:cs typeface="Times New Roman" panose="02020603050405020304" pitchFamily="18" charset="0"/>
              </a:rPr>
              <a:t>-RS-232</a:t>
            </a:r>
            <a:endParaRPr lang="zh-CN" altLang="en-US" dirty="0"/>
          </a:p>
        </p:txBody>
      </p:sp>
      <p:sp>
        <p:nvSpPr>
          <p:cNvPr id="3" name="内容占位符 2"/>
          <p:cNvSpPr>
            <a:spLocks noGrp="1"/>
          </p:cNvSpPr>
          <p:nvPr>
            <p:ph idx="1"/>
          </p:nvPr>
        </p:nvSpPr>
        <p:spPr/>
        <p:txBody>
          <a:bodyPr>
            <a:normAutofit/>
          </a:bodyPr>
          <a:lstStyle/>
          <a:p>
            <a:r>
              <a:rPr lang="en-US" altLang="zh-CN" sz="2400" b="0" dirty="0">
                <a:solidFill>
                  <a:schemeClr val="tx1"/>
                </a:solidFill>
                <a:latin typeface="Times New Roman" panose="02020603050405020304" pitchFamily="18" charset="0"/>
                <a:cs typeface="Times New Roman" panose="02020603050405020304" pitchFamily="18" charset="0"/>
              </a:rPr>
              <a:t># DB9 </a:t>
            </a:r>
            <a:r>
              <a:rPr lang="en-US" altLang="zh-CN" sz="2400" b="0" dirty="0" err="1">
                <a:solidFill>
                  <a:schemeClr val="tx1"/>
                </a:solidFill>
                <a:latin typeface="Times New Roman" panose="02020603050405020304" pitchFamily="18" charset="0"/>
                <a:cs typeface="Times New Roman" panose="02020603050405020304" pitchFamily="18" charset="0"/>
              </a:rPr>
              <a:t>Uart</a:t>
            </a:r>
            <a:endParaRPr lang="en-US" altLang="zh-CN" sz="2400" b="0" dirty="0">
              <a:solidFill>
                <a:schemeClr val="tx1"/>
              </a:solidFill>
              <a:latin typeface="Times New Roman" panose="02020603050405020304" pitchFamily="18" charset="0"/>
              <a:cs typeface="Times New Roman" panose="02020603050405020304" pitchFamily="18" charset="0"/>
            </a:endParaRPr>
          </a:p>
          <a:p>
            <a:r>
              <a:rPr lang="en-US" altLang="zh-CN" sz="2400" b="0" dirty="0">
                <a:solidFill>
                  <a:schemeClr val="tx1"/>
                </a:solidFill>
                <a:latin typeface="Times New Roman" panose="02020603050405020304" pitchFamily="18" charset="0"/>
                <a:cs typeface="Times New Roman" panose="02020603050405020304" pitchFamily="18" charset="0"/>
              </a:rPr>
              <a:t>NET "</a:t>
            </a:r>
            <a:r>
              <a:rPr lang="en-US" altLang="zh-CN" sz="2400" b="0" dirty="0" err="1">
                <a:solidFill>
                  <a:schemeClr val="tx1"/>
                </a:solidFill>
                <a:latin typeface="Times New Roman" panose="02020603050405020304" pitchFamily="18" charset="0"/>
                <a:cs typeface="Times New Roman" panose="02020603050405020304" pitchFamily="18" charset="0"/>
              </a:rPr>
              <a:t>uart_rx</a:t>
            </a:r>
            <a:r>
              <a:rPr lang="en-US" altLang="zh-CN" sz="2400" b="0" dirty="0">
                <a:solidFill>
                  <a:schemeClr val="tx1"/>
                </a:solidFill>
                <a:latin typeface="Times New Roman" panose="02020603050405020304" pitchFamily="18" charset="0"/>
                <a:cs typeface="Times New Roman" panose="02020603050405020304" pitchFamily="18" charset="0"/>
              </a:rPr>
              <a:t>"	LOC = L25     	| IOSTANDARD = LVCMOS33 | SLEW = FAST |              PULLUP ;</a:t>
            </a:r>
          </a:p>
          <a:p>
            <a:r>
              <a:rPr lang="en-US" altLang="zh-CN" sz="2400" b="0" dirty="0">
                <a:solidFill>
                  <a:schemeClr val="tx1"/>
                </a:solidFill>
                <a:latin typeface="Times New Roman" panose="02020603050405020304" pitchFamily="18" charset="0"/>
                <a:cs typeface="Times New Roman" panose="02020603050405020304" pitchFamily="18" charset="0"/>
              </a:rPr>
              <a:t>NET "</a:t>
            </a:r>
            <a:r>
              <a:rPr lang="en-US" altLang="zh-CN" sz="2400" b="0" dirty="0" err="1">
                <a:solidFill>
                  <a:schemeClr val="tx1"/>
                </a:solidFill>
                <a:latin typeface="Times New Roman" panose="02020603050405020304" pitchFamily="18" charset="0"/>
                <a:cs typeface="Times New Roman" panose="02020603050405020304" pitchFamily="18" charset="0"/>
              </a:rPr>
              <a:t>uart_tx</a:t>
            </a:r>
            <a:r>
              <a:rPr lang="en-US" altLang="zh-CN" sz="2400" b="0" dirty="0">
                <a:solidFill>
                  <a:schemeClr val="tx1"/>
                </a:solidFill>
                <a:latin typeface="Times New Roman" panose="02020603050405020304" pitchFamily="18" charset="0"/>
                <a:cs typeface="Times New Roman" panose="02020603050405020304" pitchFamily="18" charset="0"/>
              </a:rPr>
              <a:t>"	LOC = P24      | IOSTANDARD = LVCMOS33 | SLEW = FAST | DRIVE = 16 | PULLUP ;</a:t>
            </a:r>
            <a:endParaRPr lang="zh-CN" altLang="en-US" sz="2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706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07504" y="1268760"/>
            <a:ext cx="9036496" cy="4752528"/>
          </a:xfrm>
          <a:prstGeom prst="rect">
            <a:avLst/>
          </a:prstGeom>
        </p:spPr>
      </p:pic>
    </p:spTree>
    <p:extLst>
      <p:ext uri="{BB962C8B-B14F-4D97-AF65-F5344CB8AC3E}">
        <p14:creationId xmlns:p14="http://schemas.microsoft.com/office/powerpoint/2010/main" val="29367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贯通教学之可操作方法</a:t>
            </a:r>
          </a:p>
        </p:txBody>
      </p:sp>
      <p:sp>
        <p:nvSpPr>
          <p:cNvPr id="3" name="内容占位符 2"/>
          <p:cNvSpPr>
            <a:spLocks noGrp="1"/>
          </p:cNvSpPr>
          <p:nvPr>
            <p:ph idx="1"/>
          </p:nvPr>
        </p:nvSpPr>
        <p:spPr>
          <a:xfrm>
            <a:off x="457200" y="1124744"/>
            <a:ext cx="8229600" cy="5184576"/>
          </a:xfrm>
        </p:spPr>
        <p:txBody>
          <a:bodyPr>
            <a:normAutofit fontScale="85000" lnSpcReduction="10000"/>
          </a:bodyPr>
          <a:lstStyle/>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虚拟实验箱</a:t>
            </a:r>
            <a:r>
              <a:rPr lang="en-US" altLang="zh-CN" sz="2700" dirty="0">
                <a:solidFill>
                  <a:prstClr val="black"/>
                </a:solidFill>
              </a:rPr>
              <a:t>+SOC</a:t>
            </a:r>
            <a:r>
              <a:rPr lang="zh-CN" altLang="en-US" sz="2700" dirty="0">
                <a:solidFill>
                  <a:prstClr val="black"/>
                </a:solidFill>
              </a:rPr>
              <a:t>集成技术：</a:t>
            </a:r>
            <a:r>
              <a:rPr lang="zh-CN" altLang="en-US" sz="2700" dirty="0">
                <a:solidFill>
                  <a:srgbClr val="FF0000"/>
                </a:solidFill>
              </a:rPr>
              <a:t>结构化分解与</a:t>
            </a:r>
            <a:r>
              <a:rPr lang="en-US" altLang="zh-CN" sz="2700" dirty="0">
                <a:solidFill>
                  <a:srgbClr val="FF0000"/>
                </a:solidFill>
              </a:rPr>
              <a:t>SOC</a:t>
            </a:r>
            <a:r>
              <a:rPr lang="zh-CN" altLang="en-US" sz="2700" dirty="0">
                <a:solidFill>
                  <a:srgbClr val="FF0000"/>
                </a:solidFill>
              </a:rPr>
              <a:t>集成</a:t>
            </a:r>
            <a:endParaRPr lang="en-US" altLang="zh-CN" sz="2700" dirty="0">
              <a:solidFill>
                <a:srgbClr val="FF0000"/>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系统分解：结构化分层建立工程：</a:t>
            </a:r>
            <a:r>
              <a:rPr lang="en-US" altLang="zh-CN" sz="2000" dirty="0">
                <a:solidFill>
                  <a:prstClr val="black"/>
                </a:solidFill>
              </a:rPr>
              <a:t>Top-Down </a:t>
            </a: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系统以模块结构分解，顶层调用，建立基于</a:t>
            </a:r>
            <a:r>
              <a:rPr lang="en-US" altLang="zh-CN" sz="2000" dirty="0">
                <a:solidFill>
                  <a:prstClr val="black"/>
                </a:solidFill>
              </a:rPr>
              <a:t>FPGA</a:t>
            </a:r>
            <a:r>
              <a:rPr lang="zh-CN" altLang="en-US" sz="2000" dirty="0">
                <a:solidFill>
                  <a:prstClr val="black"/>
                </a:solidFill>
              </a:rPr>
              <a:t>虚拟实验箱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a:t>
            </a:r>
            <a:r>
              <a:rPr lang="en-US" altLang="zh-CN" sz="2000" dirty="0">
                <a:solidFill>
                  <a:prstClr val="black"/>
                </a:solidFill>
              </a:rPr>
              <a:t>SOC</a:t>
            </a:r>
            <a:r>
              <a:rPr lang="zh-CN" altLang="en-US" sz="2000" dirty="0">
                <a:solidFill>
                  <a:prstClr val="black"/>
                </a:solidFill>
              </a:rPr>
              <a:t>集成：逐个调试集成实现：</a:t>
            </a:r>
            <a:r>
              <a:rPr lang="en-US" altLang="zh-CN" sz="2000" dirty="0">
                <a:solidFill>
                  <a:prstClr val="black"/>
                </a:solidFill>
              </a:rPr>
              <a:t>Bottom-Up</a:t>
            </a: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模块行为化描述，构建</a:t>
            </a:r>
            <a:r>
              <a:rPr lang="en-US" altLang="zh-CN" sz="2000" dirty="0">
                <a:solidFill>
                  <a:prstClr val="black"/>
                </a:solidFill>
              </a:rPr>
              <a:t>IP</a:t>
            </a:r>
            <a:r>
              <a:rPr lang="zh-CN" altLang="en-US" sz="2000" dirty="0">
                <a:solidFill>
                  <a:prstClr val="black"/>
                </a:solidFill>
              </a:rPr>
              <a:t>部件（元件、器件），逐个集成替换</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b="1" dirty="0">
                <a:solidFill>
                  <a:srgbClr val="FF0000"/>
                </a:solidFill>
              </a:rPr>
              <a:t>重要知识点上：完全结构化、实例化或门级描述</a:t>
            </a:r>
            <a:endParaRPr lang="en-US" altLang="zh-CN" sz="2000" b="1" dirty="0">
              <a:solidFill>
                <a:srgbClr val="FF0000"/>
              </a:solidFill>
            </a:endParaRPr>
          </a:p>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可操作性强</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实验时学生从逻辑开始设计部件，到计算机组成、计算机接口课，逐步替换</a:t>
            </a:r>
            <a:r>
              <a:rPr lang="en-US" altLang="zh-CN" sz="2000" dirty="0">
                <a:solidFill>
                  <a:prstClr val="black"/>
                </a:solidFill>
              </a:rPr>
              <a:t>IP</a:t>
            </a:r>
            <a:r>
              <a:rPr lang="zh-CN" altLang="zh-CN" sz="2000" dirty="0">
                <a:solidFill>
                  <a:prstClr val="black"/>
                </a:solidFill>
              </a:rPr>
              <a:t>核，犹如传统实验箱。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适合各类不同的高校，可根据教学对象取舍</a:t>
            </a:r>
            <a:endParaRPr lang="en-US" altLang="zh-CN" sz="2000"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可以要求很简单，只替换部分模块，如</a:t>
            </a:r>
            <a:r>
              <a:rPr lang="en-US" altLang="zh-CN" sz="2000" dirty="0">
                <a:solidFill>
                  <a:prstClr val="black"/>
                </a:solidFill>
              </a:rPr>
              <a:t>CPU</a:t>
            </a:r>
            <a:r>
              <a:rPr lang="zh-CN" altLang="zh-CN" sz="2000" dirty="0">
                <a:solidFill>
                  <a:prstClr val="black"/>
                </a:solidFill>
              </a:rPr>
              <a:t>设计替换集成</a:t>
            </a:r>
            <a:endParaRPr lang="en-US" altLang="zh-CN" sz="2000" dirty="0">
              <a:solidFill>
                <a:prstClr val="black"/>
              </a:solidFill>
            </a:endParaRPr>
          </a:p>
          <a:p>
            <a:pPr lvl="3">
              <a:lnSpc>
                <a:spcPct val="120000"/>
              </a:lnSpc>
              <a:spcBef>
                <a:spcPts val="300"/>
              </a:spcBef>
              <a:buClr>
                <a:srgbClr val="002060"/>
              </a:buClr>
              <a:buFont typeface="黑体" panose="02010609060101010101" pitchFamily="49" charset="-122"/>
              <a:buChar char="◆"/>
            </a:pPr>
            <a:r>
              <a:rPr lang="zh-CN" altLang="zh-CN" dirty="0">
                <a:solidFill>
                  <a:prstClr val="black"/>
                </a:solidFill>
              </a:rPr>
              <a:t>甚至只做</a:t>
            </a:r>
            <a:r>
              <a:rPr lang="en-US" altLang="zh-CN" dirty="0">
                <a:solidFill>
                  <a:prstClr val="black"/>
                </a:solidFill>
              </a:rPr>
              <a:t>IP</a:t>
            </a:r>
            <a:r>
              <a:rPr lang="zh-CN" altLang="zh-CN" dirty="0">
                <a:solidFill>
                  <a:prstClr val="black"/>
                </a:solidFill>
              </a:rPr>
              <a:t>核</a:t>
            </a:r>
            <a:r>
              <a:rPr lang="en-US" altLang="zh-CN" dirty="0">
                <a:solidFill>
                  <a:prstClr val="black"/>
                </a:solidFill>
              </a:rPr>
              <a:t>SOC</a:t>
            </a:r>
            <a:r>
              <a:rPr lang="zh-CN" altLang="zh-CN" dirty="0">
                <a:solidFill>
                  <a:prstClr val="black"/>
                </a:solidFill>
              </a:rPr>
              <a:t>集成（作为嵌入式系统的一种课程设计）</a:t>
            </a:r>
            <a:endParaRPr lang="en-US" altLang="zh-CN"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也可以高层次要求，如替换所有的</a:t>
            </a:r>
            <a:r>
              <a:rPr lang="en-US" altLang="zh-CN" sz="2000" dirty="0">
                <a:solidFill>
                  <a:prstClr val="black"/>
                </a:solidFill>
              </a:rPr>
              <a:t>IP</a:t>
            </a:r>
            <a:r>
              <a:rPr lang="zh-CN" altLang="zh-CN" sz="2000" dirty="0">
                <a:solidFill>
                  <a:prstClr val="black"/>
                </a:solidFill>
              </a:rPr>
              <a:t>核并创新增加个性核。</a:t>
            </a:r>
            <a:endParaRPr lang="en-US" altLang="zh-CN" sz="2000" dirty="0">
              <a:solidFill>
                <a:prstClr val="black"/>
              </a:solidFill>
            </a:endParaRPr>
          </a:p>
          <a:p>
            <a:pPr lvl="0">
              <a:lnSpc>
                <a:spcPct val="120000"/>
              </a:lnSpc>
              <a:spcBef>
                <a:spcPts val="300"/>
              </a:spcBef>
              <a:buClr>
                <a:srgbClr val="FF1515"/>
              </a:buClr>
              <a:buFont typeface="黑体" panose="02010609060101010101" pitchFamily="49" charset="-122"/>
              <a:buChar char="◎"/>
            </a:pPr>
            <a:r>
              <a:rPr lang="zh-CN" altLang="zh-CN" sz="2700" dirty="0">
                <a:solidFill>
                  <a:prstClr val="black"/>
                </a:solidFill>
              </a:rPr>
              <a:t>解决了硬件物理层的调试和测试问题</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不需要为硬件层调度设计额外的硬件</a:t>
            </a:r>
          </a:p>
        </p:txBody>
      </p:sp>
    </p:spTree>
    <p:extLst>
      <p:ext uri="{BB962C8B-B14F-4D97-AF65-F5344CB8AC3E}">
        <p14:creationId xmlns:p14="http://schemas.microsoft.com/office/powerpoint/2010/main" val="3280588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ts val="3600"/>
              </a:lnSpc>
            </a:pPr>
            <a:r>
              <a:rPr lang="zh-CN" altLang="en-US" sz="3600" dirty="0"/>
              <a:t>可操作方法：</a:t>
            </a:r>
            <a:br>
              <a:rPr lang="en-US" altLang="zh-CN" sz="3600" dirty="0"/>
            </a:br>
            <a:r>
              <a:rPr lang="en-US" altLang="zh-CN" sz="3600" dirty="0"/>
              <a:t>		</a:t>
            </a:r>
            <a:r>
              <a:rPr lang="zh-CN" altLang="en-US" sz="3600" dirty="0"/>
              <a:t>基于</a:t>
            </a:r>
            <a:r>
              <a:rPr lang="en-US" altLang="zh-CN" sz="3600" dirty="0">
                <a:latin typeface="Times New Roman" panose="02020603050405020304" pitchFamily="18" charset="0"/>
                <a:cs typeface="Times New Roman" panose="02020603050405020304" pitchFamily="18" charset="0"/>
              </a:rPr>
              <a:t>FPGA</a:t>
            </a:r>
            <a:r>
              <a:rPr lang="zh-CN" altLang="en-US" sz="3600" dirty="0"/>
              <a:t>实体的</a:t>
            </a:r>
            <a:r>
              <a:rPr lang="zh-CN" altLang="en-US" sz="3600" dirty="0">
                <a:solidFill>
                  <a:srgbClr val="FF0000"/>
                </a:solidFill>
              </a:rPr>
              <a:t>虚拟实验箱</a:t>
            </a:r>
            <a:endParaRPr lang="zh-CN" altLang="en-US" sz="3400" dirty="0"/>
          </a:p>
        </p:txBody>
      </p:sp>
      <p:sp>
        <p:nvSpPr>
          <p:cNvPr id="3" name="内容占位符 2"/>
          <p:cNvSpPr>
            <a:spLocks noGrp="1"/>
          </p:cNvSpPr>
          <p:nvPr>
            <p:ph idx="1"/>
          </p:nvPr>
        </p:nvSpPr>
        <p:spPr>
          <a:xfrm>
            <a:off x="1485900" y="1268760"/>
            <a:ext cx="7200900" cy="4526883"/>
          </a:xfrm>
        </p:spPr>
        <p:txBody>
          <a:bodyPr/>
          <a:lstStyle/>
          <a:p>
            <a:endParaRPr lang="zh-CN" altLang="en-US" dirty="0"/>
          </a:p>
        </p:txBody>
      </p:sp>
      <p:pic>
        <p:nvPicPr>
          <p:cNvPr id="8" name="图片 7"/>
          <p:cNvPicPr>
            <a:picLocks noChangeAspect="1"/>
          </p:cNvPicPr>
          <p:nvPr/>
        </p:nvPicPr>
        <p:blipFill>
          <a:blip r:embed="rId2"/>
          <a:stretch>
            <a:fillRect/>
          </a:stretch>
        </p:blipFill>
        <p:spPr>
          <a:xfrm>
            <a:off x="1137329" y="1143000"/>
            <a:ext cx="7755151" cy="5166320"/>
          </a:xfrm>
          <a:prstGeom prst="rect">
            <a:avLst/>
          </a:prstGeom>
        </p:spPr>
      </p:pic>
      <p:sp>
        <p:nvSpPr>
          <p:cNvPr id="7" name="椭圆 6"/>
          <p:cNvSpPr/>
          <p:nvPr/>
        </p:nvSpPr>
        <p:spPr>
          <a:xfrm>
            <a:off x="2339752" y="2927807"/>
            <a:ext cx="1512168" cy="144335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020272" y="4616411"/>
            <a:ext cx="1386154" cy="153327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45986" y="2742055"/>
            <a:ext cx="1638182" cy="196821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
          <p:cNvSpPr txBox="1">
            <a:spLocks noChangeArrowheads="1"/>
          </p:cNvSpPr>
          <p:nvPr/>
        </p:nvSpPr>
        <p:spPr bwMode="auto">
          <a:xfrm>
            <a:off x="611560" y="2635154"/>
            <a:ext cx="504190" cy="3486150"/>
          </a:xfrm>
          <a:prstGeom prst="rect">
            <a:avLst/>
          </a:prstGeom>
          <a:noFill/>
          <a:ln w="9525">
            <a:noFill/>
            <a:miter lim="800000"/>
            <a:headEnd/>
            <a:tailEnd/>
          </a:ln>
        </p:spPr>
        <p:txBody>
          <a:bodyPr rot="0" vert="vert270"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Bottom-Up</a:t>
            </a:r>
            <a:r>
              <a:rPr lang="zh-CN" sz="1800" b="1" kern="100">
                <a:solidFill>
                  <a:srgbClr val="FF0000"/>
                </a:solidFill>
                <a:effectLst/>
                <a:latin typeface="Times New Roman" panose="02020603050405020304" pitchFamily="18" charset="0"/>
                <a:ea typeface="微软雅黑" panose="020B0503020204020204" pitchFamily="34" charset="-122"/>
                <a:cs typeface="宋体" panose="02010600030101010101" pitchFamily="2" charset="-122"/>
              </a:rPr>
              <a:t>：</a:t>
            </a:r>
            <a:r>
              <a:rPr lang="zh-CN" sz="1800" b="1" kern="12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逐个设计集成替换</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0" name="直接箭头连接符 9"/>
          <p:cNvCxnSpPr/>
          <p:nvPr/>
        </p:nvCxnSpPr>
        <p:spPr>
          <a:xfrm flipV="1">
            <a:off x="633139" y="2283999"/>
            <a:ext cx="45085" cy="3612515"/>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2"/>
          <p:cNvSpPr txBox="1">
            <a:spLocks noChangeArrowheads="1"/>
          </p:cNvSpPr>
          <p:nvPr/>
        </p:nvSpPr>
        <p:spPr bwMode="auto">
          <a:xfrm>
            <a:off x="35007" y="1154612"/>
            <a:ext cx="702310" cy="3916045"/>
          </a:xfrm>
          <a:prstGeom prst="rect">
            <a:avLst/>
          </a:prstGeom>
          <a:noFill/>
          <a:ln w="9525">
            <a:noFill/>
            <a:miter lim="800000"/>
            <a:headEnd/>
            <a:tailEnd/>
          </a:ln>
        </p:spPr>
        <p:txBody>
          <a:bodyPr rot="0" vert="eaVert"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Top-Down</a:t>
            </a:r>
            <a:r>
              <a:rPr lang="en-US" sz="15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    </a:t>
            </a:r>
            <a:r>
              <a:rPr lang="zh-CN" sz="1800" b="1" kern="1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核建立实验环境</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975320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8118</TotalTime>
  <Words>5716</Words>
  <Application>Microsoft Office PowerPoint</Application>
  <PresentationFormat>全屏显示(4:3)</PresentationFormat>
  <Paragraphs>773</Paragraphs>
  <Slides>73</Slides>
  <Notes>0</Notes>
  <HiddenSlides>0</HiddenSlides>
  <MMClips>0</MMClips>
  <ScaleCrop>false</ScaleCrop>
  <HeadingPairs>
    <vt:vector size="6" baseType="variant">
      <vt:variant>
        <vt:lpstr>已用的字体</vt:lpstr>
      </vt:variant>
      <vt:variant>
        <vt:i4>15</vt:i4>
      </vt:variant>
      <vt:variant>
        <vt:lpstr>主题</vt:lpstr>
      </vt:variant>
      <vt:variant>
        <vt:i4>7</vt:i4>
      </vt:variant>
      <vt:variant>
        <vt:lpstr>幻灯片标题</vt:lpstr>
      </vt:variant>
      <vt:variant>
        <vt:i4>73</vt:i4>
      </vt:variant>
    </vt:vector>
  </HeadingPairs>
  <TitlesOfParts>
    <vt:vector size="95" baseType="lpstr">
      <vt:lpstr>Arial Unicode MS</vt:lpstr>
      <vt:lpstr>Courier-8r</vt:lpstr>
      <vt:lpstr>仿宋</vt:lpstr>
      <vt:lpstr>黑体</vt:lpstr>
      <vt:lpstr>华文行楷</vt:lpstr>
      <vt:lpstr>华文隶书</vt:lpstr>
      <vt:lpstr>隶书</vt:lpstr>
      <vt:lpstr>宋体</vt:lpstr>
      <vt:lpstr>微软雅黑</vt:lpstr>
      <vt:lpstr>Arial</vt:lpstr>
      <vt:lpstr>Calibri</vt:lpstr>
      <vt:lpstr>Comic Sans MS</vt:lpstr>
      <vt:lpstr>Lucida Sans Unicode</vt:lpstr>
      <vt:lpstr>Times New Roman</vt:lpstr>
      <vt:lpstr>Wingdings</vt:lpstr>
      <vt:lpstr>Office 主题</vt:lpstr>
      <vt:lpstr>1_Office 主题</vt:lpstr>
      <vt:lpstr>2_Office 主题</vt:lpstr>
      <vt:lpstr>3_Office 主题</vt:lpstr>
      <vt:lpstr>4_Office 主题</vt:lpstr>
      <vt:lpstr>5_Office 主题</vt:lpstr>
      <vt:lpstr>6_Office 主题</vt:lpstr>
      <vt:lpstr>软硬件课程贯通教学实验系统 接口说明</vt:lpstr>
      <vt:lpstr>PowerPoint 演示文稿</vt:lpstr>
      <vt:lpstr>计算机软硬件课程贯通教学实验系统</vt:lpstr>
      <vt:lpstr>Sword-V4 平台板级资源</vt:lpstr>
      <vt:lpstr>Sword平台板级资源说明</vt:lpstr>
      <vt:lpstr>贯通实验平台的支持课程</vt:lpstr>
      <vt:lpstr>贯通教学实践系统特色</vt:lpstr>
      <vt:lpstr>贯通教学之可操作方法</vt:lpstr>
      <vt:lpstr>可操作方法：   基于FPGA实体的虚拟实验箱</vt:lpstr>
      <vt:lpstr>贯彻课程贯穿教学思想和思维方法</vt:lpstr>
      <vt:lpstr>面向系统能力培养教学示例</vt:lpstr>
      <vt:lpstr>接口说明：阵列式按键</vt:lpstr>
      <vt:lpstr>独立键模式应用：兼容SP3</vt:lpstr>
      <vt:lpstr>Anti_jitter HDL 参考描述</vt:lpstr>
      <vt:lpstr>并非唯一</vt:lpstr>
      <vt:lpstr>阵列模式应用：IP核-兼容独立键</vt:lpstr>
      <vt:lpstr>阵列模式应用：核调用SAnti_jitter.ngc</vt:lpstr>
      <vt:lpstr>实时数据输入：独立键模式-兼容SP3</vt:lpstr>
      <vt:lpstr>InputT32 HDL 参考描述</vt:lpstr>
      <vt:lpstr>PowerPoint 演示文稿</vt:lpstr>
      <vt:lpstr>PowerPoint 演示文稿</vt:lpstr>
      <vt:lpstr>实时数据输入IP核：阵列模式-兼容独立键</vt:lpstr>
      <vt:lpstr>引脚约束：阵列按键</vt:lpstr>
      <vt:lpstr>接口说明：主板七段码</vt:lpstr>
      <vt:lpstr>P2S核HDL：参考移位寄存器实验</vt:lpstr>
      <vt:lpstr>引脚约束：P2S核</vt:lpstr>
      <vt:lpstr>接口说明：主板LED灯</vt:lpstr>
      <vt:lpstr>主板LED应用：并口调用LED_P2S核</vt:lpstr>
      <vt:lpstr>GPIO结构</vt:lpstr>
      <vt:lpstr>引脚约束：LED_P2S核、三色LED</vt:lpstr>
      <vt:lpstr>接口说明：主板Switch</vt:lpstr>
      <vt:lpstr>接口说明： Arduino子板-七段码</vt:lpstr>
      <vt:lpstr>接口说明： Arduino子板-LED</vt:lpstr>
      <vt:lpstr>引脚约束：Arduino-Sword-002</vt:lpstr>
      <vt:lpstr>接口DEMO：SWord主板</vt:lpstr>
      <vt:lpstr>接口DEMO： Arduino子板</vt:lpstr>
      <vt:lpstr>接口DEMO：层次结构</vt:lpstr>
      <vt:lpstr>32位显示模块：Display</vt:lpstr>
      <vt:lpstr>辅助：八显示通道 Multi_8CH32</vt:lpstr>
      <vt:lpstr>Multi_8CH32模块：调用信号关系</vt:lpstr>
      <vt:lpstr>Multi_8CH32 模块：端口描述</vt:lpstr>
      <vt:lpstr>Multi_8CH32 模块：调用MUX8T1</vt:lpstr>
      <vt:lpstr>PowerPoint 演示文稿</vt:lpstr>
      <vt:lpstr>辅助模块：通用分频器</vt:lpstr>
      <vt:lpstr>接口物理映射：SWORD主板</vt:lpstr>
      <vt:lpstr>接口说明： VGA</vt:lpstr>
      <vt:lpstr>VGA驱动接口：根据李亚民教授代码修改</vt:lpstr>
      <vt:lpstr>PowerPoint 演示文稿</vt:lpstr>
      <vt:lpstr>VGADEMO：屏幕显示圆</vt:lpstr>
      <vt:lpstr>接口DEMO： 增加VGA</vt:lpstr>
      <vt:lpstr>VGADEMO：参考代码</vt:lpstr>
      <vt:lpstr>PowerPoint 演示文稿</vt:lpstr>
      <vt:lpstr>引脚约束</vt:lpstr>
      <vt:lpstr>接口说明：USB-HID键盘 PS2</vt:lpstr>
      <vt:lpstr>PS/2协议参考代码：李亚民教授提供</vt:lpstr>
      <vt:lpstr>PowerPoint 演示文稿</vt:lpstr>
      <vt:lpstr>引脚约束</vt:lpstr>
      <vt:lpstr>SWORD板载存储器-SRAM</vt:lpstr>
      <vt:lpstr>SRAM UCF</vt:lpstr>
      <vt:lpstr>SRAM UCF</vt:lpstr>
      <vt:lpstr>SRAM UCF</vt:lpstr>
      <vt:lpstr>SRAM UCF</vt:lpstr>
      <vt:lpstr>SRAM UCF</vt:lpstr>
      <vt:lpstr>SWORD板载存储器-NOR Flash</vt:lpstr>
      <vt:lpstr>NOR Flash UCF</vt:lpstr>
      <vt:lpstr>NOR Flash UCF</vt:lpstr>
      <vt:lpstr>NOR Flash UCF</vt:lpstr>
      <vt:lpstr>NOR Flash UCF</vt:lpstr>
      <vt:lpstr>SWORD板载存储器-DDR</vt:lpstr>
      <vt:lpstr>DDR UCF</vt:lpstr>
      <vt:lpstr>SWORD板载外存-TF卡</vt:lpstr>
      <vt:lpstr>SWORD板载标准接口-RS-232</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关于EDA实验室调研报告</dc:title>
  <dc:creator>SQS</dc:creator>
  <cp:lastModifiedBy>tianchu chen</cp:lastModifiedBy>
  <cp:revision>1512</cp:revision>
  <dcterms:modified xsi:type="dcterms:W3CDTF">2017-09-19T08:57:08Z</dcterms:modified>
</cp:coreProperties>
</file>